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41"/>
  </p:notesMasterIdLst>
  <p:handoutMasterIdLst>
    <p:handoutMasterId r:id="rId42"/>
  </p:handoutMasterIdLst>
  <p:sldIdLst>
    <p:sldId id="256" r:id="rId2"/>
    <p:sldId id="279" r:id="rId3"/>
    <p:sldId id="267" r:id="rId4"/>
    <p:sldId id="268" r:id="rId5"/>
    <p:sldId id="269" r:id="rId6"/>
    <p:sldId id="280" r:id="rId7"/>
    <p:sldId id="281" r:id="rId8"/>
    <p:sldId id="275" r:id="rId9"/>
    <p:sldId id="270" r:id="rId10"/>
    <p:sldId id="274" r:id="rId11"/>
    <p:sldId id="272" r:id="rId12"/>
    <p:sldId id="273" r:id="rId13"/>
    <p:sldId id="283" r:id="rId14"/>
    <p:sldId id="276" r:id="rId15"/>
    <p:sldId id="277" r:id="rId16"/>
    <p:sldId id="271" r:id="rId17"/>
    <p:sldId id="302" r:id="rId18"/>
    <p:sldId id="284" r:id="rId19"/>
    <p:sldId id="285" r:id="rId20"/>
    <p:sldId id="286" r:id="rId21"/>
    <p:sldId id="258" r:id="rId22"/>
    <p:sldId id="287" r:id="rId23"/>
    <p:sldId id="288" r:id="rId24"/>
    <p:sldId id="290" r:id="rId25"/>
    <p:sldId id="289" r:id="rId26"/>
    <p:sldId id="305" r:id="rId27"/>
    <p:sldId id="291" r:id="rId28"/>
    <p:sldId id="292" r:id="rId29"/>
    <p:sldId id="293" r:id="rId30"/>
    <p:sldId id="294" r:id="rId31"/>
    <p:sldId id="304" r:id="rId32"/>
    <p:sldId id="303" r:id="rId33"/>
    <p:sldId id="296" r:id="rId34"/>
    <p:sldId id="297" r:id="rId35"/>
    <p:sldId id="299" r:id="rId36"/>
    <p:sldId id="300" r:id="rId37"/>
    <p:sldId id="301" r:id="rId38"/>
    <p:sldId id="264" r:id="rId39"/>
    <p:sldId id="30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18" autoAdjust="0"/>
  </p:normalViewPr>
  <p:slideViewPr>
    <p:cSldViewPr snapToGrid="0">
      <p:cViewPr varScale="1">
        <p:scale>
          <a:sx n="64" d="100"/>
          <a:sy n="64" d="100"/>
        </p:scale>
        <p:origin x="58" y="446"/>
      </p:cViewPr>
      <p:guideLst/>
    </p:cSldViewPr>
  </p:slideViewPr>
  <p:outlineViewPr>
    <p:cViewPr>
      <p:scale>
        <a:sx n="33" d="100"/>
        <a:sy n="33" d="100"/>
      </p:scale>
      <p:origin x="0" y="-859"/>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A08779C-88FF-47D2-856A-00A250ED4A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a:extLst>
              <a:ext uri="{FF2B5EF4-FFF2-40B4-BE49-F238E27FC236}">
                <a16:creationId xmlns:a16="http://schemas.microsoft.com/office/drawing/2014/main" id="{48E11956-E431-4285-B7DA-BF50B8EB2B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951578-C27C-4F1E-B982-214972CD95B9}" type="datetimeFigureOut">
              <a:rPr lang="en-US" smtClean="0"/>
              <a:t>8/9/2019</a:t>
            </a:fld>
            <a:endParaRPr lang="en-US"/>
          </a:p>
        </p:txBody>
      </p:sp>
      <p:sp>
        <p:nvSpPr>
          <p:cNvPr id="4" name="フッター プレースホルダー 3">
            <a:extLst>
              <a:ext uri="{FF2B5EF4-FFF2-40B4-BE49-F238E27FC236}">
                <a16:creationId xmlns:a16="http://schemas.microsoft.com/office/drawing/2014/main" id="{C910AFEA-957C-493B-98C3-A9EA12E28E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a:extLst>
              <a:ext uri="{FF2B5EF4-FFF2-40B4-BE49-F238E27FC236}">
                <a16:creationId xmlns:a16="http://schemas.microsoft.com/office/drawing/2014/main" id="{034576AE-49CD-44A5-97E1-268B86BEE4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702A4-DCE2-4D07-AA44-9A674C7BA3FA}" type="slidenum">
              <a:rPr lang="en-US" smtClean="0"/>
              <a:t>‹#›</a:t>
            </a:fld>
            <a:endParaRPr lang="en-US"/>
          </a:p>
        </p:txBody>
      </p:sp>
    </p:spTree>
    <p:extLst>
      <p:ext uri="{BB962C8B-B14F-4D97-AF65-F5344CB8AC3E}">
        <p14:creationId xmlns:p14="http://schemas.microsoft.com/office/powerpoint/2010/main" val="34384659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15DEA-F1E5-4AA0-97C9-A74DB6EFE467}" type="datetimeFigureOut">
              <a:rPr lang="en-US" smtClean="0"/>
              <a:t>8/9/2019</a:t>
            </a:fld>
            <a:endParaRPr 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02CEB-4260-4F4D-91E1-9852D9419E9B}" type="slidenum">
              <a:rPr lang="en-US" smtClean="0"/>
              <a:t>‹#›</a:t>
            </a:fld>
            <a:endParaRPr lang="en-US"/>
          </a:p>
        </p:txBody>
      </p:sp>
    </p:spTree>
    <p:extLst>
      <p:ext uri="{BB962C8B-B14F-4D97-AF65-F5344CB8AC3E}">
        <p14:creationId xmlns:p14="http://schemas.microsoft.com/office/powerpoint/2010/main" val="30178643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FD341FE-A3D3-4F5D-A91B-E0762BC546F1}" type="datetime1">
              <a:rPr lang="ja-JP" altLang="en-US" smtClean="0"/>
              <a:t>2019/8/9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pPr/>
              <a:t>‹#›</a:t>
            </a:fld>
            <a:endParaRPr lang="en-US" dirty="0"/>
          </a:p>
        </p:txBody>
      </p:sp>
    </p:spTree>
    <p:extLst>
      <p:ext uri="{BB962C8B-B14F-4D97-AF65-F5344CB8AC3E}">
        <p14:creationId xmlns:p14="http://schemas.microsoft.com/office/powerpoint/2010/main" val="147854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1DA650C-C76C-46BA-9DDB-48D7441CA00F}" type="datetime1">
              <a:rPr lang="ja-JP" altLang="en-US" smtClean="0"/>
              <a:t>2019/8/9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26030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18649E-D8E1-4602-B4B9-C325076B639C}" type="datetime1">
              <a:rPr lang="ja-JP" altLang="en-US" smtClean="0"/>
              <a:t>2019/8/9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38828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A8A779E-2753-421F-9FC9-EEEE0D9B5DEF}" type="datetime1">
              <a:rPr lang="ja-JP" altLang="en-US" smtClean="0"/>
              <a:t>2019/8/9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327278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151260"/>
            <a:ext cx="7886700" cy="836318"/>
          </a:xfrm>
        </p:spPr>
        <p:txBody>
          <a:bodyPr>
            <a:normAutofit/>
          </a:bodyPr>
          <a:lstStyle>
            <a:lvl1pPr>
              <a:defRPr sz="32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025832"/>
            <a:ext cx="7886700" cy="526511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EFD9E4-F139-45E2-993D-D33A35B2F42B}" type="datetime1">
              <a:rPr lang="ja-JP" altLang="en-US" smtClean="0"/>
              <a:t>2019/8/9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dirty="0"/>
          </a:p>
        </p:txBody>
      </p:sp>
    </p:spTree>
    <p:extLst>
      <p:ext uri="{BB962C8B-B14F-4D97-AF65-F5344CB8AC3E}">
        <p14:creationId xmlns:p14="http://schemas.microsoft.com/office/powerpoint/2010/main" val="284149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41B6B4B-2751-43E4-93B7-861A72654910}" type="datetime1">
              <a:rPr lang="ja-JP" altLang="en-US" smtClean="0"/>
              <a:t>2019/8/9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87598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E8FD43-E033-4587-97BC-005BA9BC0FCE}" type="datetime1">
              <a:rPr lang="ja-JP" altLang="en-US" smtClean="0"/>
              <a:t>2019/8/9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253264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6DA2F00-E9CA-46E4-B130-B0560E4F076A}" type="datetime1">
              <a:rPr lang="ja-JP" altLang="en-US" smtClean="0"/>
              <a:t>2019/8/9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10056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9983-EB7F-48B3-B36C-3A5D57FD2542}" type="datetime1">
              <a:rPr lang="ja-JP" altLang="en-US" smtClean="0"/>
              <a:t>2019/8/9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02426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B13007-2D70-468C-8537-34BC747AE1CF}" type="datetime1">
              <a:rPr lang="ja-JP" altLang="en-US" smtClean="0"/>
              <a:t>2019/8/9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83768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6D6F747-700B-4E09-AC9D-89F2659091FD}" type="datetime1">
              <a:rPr lang="ja-JP" altLang="en-US" smtClean="0"/>
              <a:t>2019/8/9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87594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55BB88-1846-4AB9-9C1E-C76BF609F7A7}" type="datetime1">
              <a:rPr lang="ja-JP" altLang="en-US" smtClean="0"/>
              <a:t>2019/8/9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31726-32D1-4B8E-A9C7-6F5CE3C746E8}" type="slidenum">
              <a:rPr lang="en-US" smtClean="0"/>
              <a:pPr/>
              <a:t>‹#›</a:t>
            </a:fld>
            <a:r>
              <a:rPr lang="en-US" dirty="0"/>
              <a:t>/20</a:t>
            </a:r>
          </a:p>
        </p:txBody>
      </p:sp>
    </p:spTree>
    <p:extLst>
      <p:ext uri="{BB962C8B-B14F-4D97-AF65-F5344CB8AC3E}">
        <p14:creationId xmlns:p14="http://schemas.microsoft.com/office/powerpoint/2010/main" val="3667838316"/>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2"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77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5237C-A5F3-42A7-B94F-A6AA6BE3944A}"/>
              </a:ext>
            </a:extLst>
          </p:cNvPr>
          <p:cNvSpPr>
            <a:spLocks noGrp="1"/>
          </p:cNvSpPr>
          <p:nvPr>
            <p:ph type="ctrTitle"/>
          </p:nvPr>
        </p:nvSpPr>
        <p:spPr/>
        <p:txBody>
          <a:bodyPr>
            <a:normAutofit/>
          </a:bodyPr>
          <a:lstStyle/>
          <a:p>
            <a:r>
              <a:rPr lang="en-US" altLang="ja-JP" sz="5400" dirty="0">
                <a:solidFill>
                  <a:schemeClr val="bg1"/>
                </a:solidFill>
              </a:rPr>
              <a:t>Workout </a:t>
            </a:r>
            <a:r>
              <a:rPr lang="en-US" altLang="ja-JP" sz="5400" dirty="0" err="1">
                <a:solidFill>
                  <a:schemeClr val="bg1"/>
                </a:solidFill>
              </a:rPr>
              <a:t>Roport</a:t>
            </a:r>
            <a:br>
              <a:rPr lang="en-US" altLang="ja-JP" sz="5400" dirty="0">
                <a:solidFill>
                  <a:schemeClr val="bg1"/>
                </a:solidFill>
              </a:rPr>
            </a:br>
            <a:r>
              <a:rPr lang="ja-JP" altLang="en-US" sz="5400" dirty="0">
                <a:solidFill>
                  <a:schemeClr val="bg1"/>
                </a:solidFill>
              </a:rPr>
              <a:t>最終報告会</a:t>
            </a:r>
            <a:endParaRPr lang="en-US" sz="5400" dirty="0">
              <a:solidFill>
                <a:schemeClr val="bg1"/>
              </a:solidFill>
            </a:endParaRPr>
          </a:p>
        </p:txBody>
      </p:sp>
      <p:sp>
        <p:nvSpPr>
          <p:cNvPr id="3" name="字幕 2">
            <a:extLst>
              <a:ext uri="{FF2B5EF4-FFF2-40B4-BE49-F238E27FC236}">
                <a16:creationId xmlns:a16="http://schemas.microsoft.com/office/drawing/2014/main" id="{1775D0A1-6879-450C-A619-686CA54A25E9}"/>
              </a:ext>
            </a:extLst>
          </p:cNvPr>
          <p:cNvSpPr>
            <a:spLocks noGrp="1"/>
          </p:cNvSpPr>
          <p:nvPr>
            <p:ph type="subTitle" idx="1"/>
          </p:nvPr>
        </p:nvSpPr>
        <p:spPr>
          <a:xfrm>
            <a:off x="1143000" y="3699696"/>
            <a:ext cx="6858000" cy="1655762"/>
          </a:xfrm>
        </p:spPr>
        <p:txBody>
          <a:bodyPr>
            <a:normAutofit/>
          </a:bodyPr>
          <a:lstStyle/>
          <a:p>
            <a:r>
              <a:rPr lang="ja-JP" altLang="en-US" sz="3600" dirty="0">
                <a:solidFill>
                  <a:schemeClr val="bg1"/>
                </a:solidFill>
              </a:rPr>
              <a:t>津野　龍</a:t>
            </a:r>
            <a:endParaRPr lang="en-US" sz="3600" dirty="0">
              <a:solidFill>
                <a:schemeClr val="bg1"/>
              </a:solidFill>
            </a:endParaRPr>
          </a:p>
        </p:txBody>
      </p:sp>
    </p:spTree>
    <p:extLst>
      <p:ext uri="{BB962C8B-B14F-4D97-AF65-F5344CB8AC3E}">
        <p14:creationId xmlns:p14="http://schemas.microsoft.com/office/powerpoint/2010/main" val="4265081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98413-883D-4A6A-8DEA-68A0B710EC2C}"/>
              </a:ext>
            </a:extLst>
          </p:cNvPr>
          <p:cNvSpPr>
            <a:spLocks noGrp="1"/>
          </p:cNvSpPr>
          <p:nvPr>
            <p:ph type="title"/>
          </p:nvPr>
        </p:nvSpPr>
        <p:spPr/>
        <p:txBody>
          <a:bodyPr/>
          <a:lstStyle/>
          <a:p>
            <a:r>
              <a:rPr lang="ja-JP" altLang="en-US" dirty="0"/>
              <a:t>モデル（玄人）</a:t>
            </a:r>
            <a:endParaRPr lang="en-US" dirty="0"/>
          </a:p>
        </p:txBody>
      </p:sp>
      <p:sp>
        <p:nvSpPr>
          <p:cNvPr id="3" name="コンテンツ プレースホルダー 2">
            <a:extLst>
              <a:ext uri="{FF2B5EF4-FFF2-40B4-BE49-F238E27FC236}">
                <a16:creationId xmlns:a16="http://schemas.microsoft.com/office/drawing/2014/main" id="{5353BE0C-7513-43B4-9A62-9F39341EA8C7}"/>
              </a:ext>
            </a:extLst>
          </p:cNvPr>
          <p:cNvSpPr>
            <a:spLocks noGrp="1"/>
          </p:cNvSpPr>
          <p:nvPr>
            <p:ph idx="1"/>
          </p:nvPr>
        </p:nvSpPr>
        <p:spPr>
          <a:xfrm>
            <a:off x="628650" y="1025832"/>
            <a:ext cx="7886700" cy="5832168"/>
          </a:xfrm>
        </p:spPr>
        <p:txBody>
          <a:bodyPr>
            <a:normAutofit/>
          </a:bodyPr>
          <a:lstStyle/>
          <a:p>
            <a:pPr marL="0" indent="0">
              <a:buNone/>
            </a:pPr>
            <a:r>
              <a:rPr lang="ja-JP" altLang="en-US" sz="2400" dirty="0">
                <a:latin typeface="+mn-ea"/>
              </a:rPr>
              <a:t>獲得スキルセット</a:t>
            </a:r>
            <a:endParaRPr lang="en-US" altLang="ja-JP" sz="2400" dirty="0">
              <a:latin typeface="+mn-ea"/>
            </a:endParaRPr>
          </a:p>
          <a:p>
            <a:pPr lvl="1"/>
            <a:r>
              <a:rPr lang="ja-JP" altLang="en-US" sz="2000" dirty="0">
                <a:latin typeface="+mn-ea"/>
              </a:rPr>
              <a:t>任意の数式を</a:t>
            </a:r>
            <a:r>
              <a:rPr lang="en-US" altLang="ja-JP" sz="2000" dirty="0" err="1">
                <a:latin typeface="+mn-ea"/>
              </a:rPr>
              <a:t>numpy</a:t>
            </a:r>
            <a:r>
              <a:rPr lang="en-US" altLang="ja-JP" sz="2000" dirty="0">
                <a:latin typeface="+mn-ea"/>
              </a:rPr>
              <a:t>, </a:t>
            </a:r>
            <a:r>
              <a:rPr lang="en-US" altLang="ja-JP" sz="2000" dirty="0" err="1">
                <a:latin typeface="+mn-ea"/>
              </a:rPr>
              <a:t>tensorflow</a:t>
            </a:r>
            <a:r>
              <a:rPr lang="ja-JP" altLang="en-US" sz="2000" dirty="0">
                <a:latin typeface="+mn-ea"/>
              </a:rPr>
              <a:t>などを用いて実装できる</a:t>
            </a:r>
            <a:endParaRPr lang="en-US" altLang="ja-JP" sz="2000" dirty="0">
              <a:latin typeface="+mn-ea"/>
            </a:endParaRPr>
          </a:p>
          <a:p>
            <a:pPr marL="0" indent="0">
              <a:buNone/>
            </a:pPr>
            <a:r>
              <a:rPr lang="ja-JP" altLang="en-US" sz="2400" dirty="0">
                <a:latin typeface="+mn-ea"/>
              </a:rPr>
              <a:t>内容</a:t>
            </a:r>
            <a:endParaRPr lang="en-US" altLang="ja-JP" sz="2600" dirty="0">
              <a:latin typeface="+mn-ea"/>
            </a:endParaRPr>
          </a:p>
          <a:p>
            <a:pPr lvl="1"/>
            <a:r>
              <a:rPr lang="en-US" altLang="ja-JP" sz="2000" dirty="0">
                <a:latin typeface="+mn-ea"/>
              </a:rPr>
              <a:t>Python</a:t>
            </a:r>
            <a:r>
              <a:rPr lang="ja-JP" altLang="en-US" sz="2000" dirty="0">
                <a:latin typeface="+mn-ea"/>
              </a:rPr>
              <a:t>の</a:t>
            </a:r>
            <a:r>
              <a:rPr lang="en-US" altLang="ja-JP" sz="2000" dirty="0" err="1">
                <a:latin typeface="+mn-ea"/>
              </a:rPr>
              <a:t>numpy</a:t>
            </a:r>
            <a:r>
              <a:rPr lang="ja-JP" altLang="en-US" sz="2000" dirty="0">
                <a:latin typeface="+mn-ea"/>
              </a:rPr>
              <a:t>ライブラリの特訓</a:t>
            </a:r>
            <a:endParaRPr lang="en-US" altLang="ja-JP" sz="2000" dirty="0">
              <a:latin typeface="+mn-ea"/>
            </a:endParaRPr>
          </a:p>
          <a:p>
            <a:pPr marL="914400" lvl="2" indent="0">
              <a:buNone/>
            </a:pPr>
            <a:r>
              <a:rPr lang="ja-JP" altLang="en-US" dirty="0">
                <a:latin typeface="+mn-ea"/>
              </a:rPr>
              <a:t>感想</a:t>
            </a:r>
            <a:endParaRPr lang="en-US" altLang="ja-JP" dirty="0">
              <a:latin typeface="+mn-ea"/>
            </a:endParaRPr>
          </a:p>
          <a:p>
            <a:pPr lvl="2"/>
            <a:r>
              <a:rPr lang="en-US" dirty="0">
                <a:latin typeface="+mn-ea"/>
              </a:rPr>
              <a:t>100 </a:t>
            </a:r>
            <a:r>
              <a:rPr lang="en-US" dirty="0" err="1">
                <a:latin typeface="+mn-ea"/>
              </a:rPr>
              <a:t>numpy</a:t>
            </a:r>
            <a:r>
              <a:rPr lang="en-US" dirty="0">
                <a:latin typeface="+mn-ea"/>
              </a:rPr>
              <a:t> exercises</a:t>
            </a:r>
            <a:r>
              <a:rPr lang="ja-JP" altLang="en-US" dirty="0">
                <a:latin typeface="+mn-ea"/>
              </a:rPr>
              <a:t> </a:t>
            </a:r>
            <a:r>
              <a:rPr lang="en-US" altLang="ja-JP" dirty="0">
                <a:latin typeface="+mn-ea"/>
              </a:rPr>
              <a:t>+</a:t>
            </a:r>
            <a:r>
              <a:rPr lang="ja-JP" altLang="en-US" dirty="0">
                <a:latin typeface="+mn-ea"/>
              </a:rPr>
              <a:t> </a:t>
            </a:r>
            <a:r>
              <a:rPr lang="en-US" altLang="ja-JP" dirty="0">
                <a:latin typeface="+mn-ea"/>
              </a:rPr>
              <a:t>α</a:t>
            </a:r>
            <a:r>
              <a:rPr lang="ja-JP" altLang="en-US" dirty="0">
                <a:latin typeface="+mn-ea"/>
              </a:rPr>
              <a:t>　英語で問題文の意味がよく分からない，</a:t>
            </a:r>
            <a:r>
              <a:rPr lang="en-US" altLang="ja-JP" dirty="0">
                <a:latin typeface="+mn-ea"/>
              </a:rPr>
              <a:t>80</a:t>
            </a:r>
            <a:r>
              <a:rPr lang="ja-JP" altLang="en-US" dirty="0">
                <a:latin typeface="+mn-ea"/>
              </a:rPr>
              <a:t>番目以降は良く分からないのが多かった</a:t>
            </a:r>
            <a:endParaRPr lang="en-US" altLang="ja-JP" dirty="0">
              <a:latin typeface="+mn-ea"/>
            </a:endParaRPr>
          </a:p>
          <a:p>
            <a:pPr lvl="2"/>
            <a:r>
              <a:rPr lang="ja-JP" altLang="en-US" dirty="0">
                <a:latin typeface="+mn-ea"/>
              </a:rPr>
              <a:t>ブロードキャストのイメージや</a:t>
            </a:r>
            <a:r>
              <a:rPr lang="en-US" altLang="ja-JP" dirty="0">
                <a:latin typeface="+mn-ea"/>
              </a:rPr>
              <a:t>axis</a:t>
            </a:r>
            <a:r>
              <a:rPr lang="ja-JP" altLang="en-US" dirty="0">
                <a:latin typeface="+mn-ea"/>
              </a:rPr>
              <a:t>方向の設定などが分かるようになった</a:t>
            </a:r>
            <a:endParaRPr lang="en-US" dirty="0">
              <a:latin typeface="+mn-ea"/>
            </a:endParaRPr>
          </a:p>
          <a:p>
            <a:pPr lvl="1"/>
            <a:endParaRPr lang="en-US" altLang="ja-JP" sz="2000" dirty="0">
              <a:latin typeface="+mn-ea"/>
            </a:endParaRPr>
          </a:p>
          <a:p>
            <a:pPr lvl="1"/>
            <a:r>
              <a:rPr lang="ja-JP" altLang="en-US" sz="2000" dirty="0">
                <a:latin typeface="+mn-ea"/>
              </a:rPr>
              <a:t>スクラッチ実装</a:t>
            </a:r>
            <a:endParaRPr lang="en-US" altLang="ja-JP" sz="2000" dirty="0">
              <a:latin typeface="+mn-ea"/>
            </a:endParaRPr>
          </a:p>
          <a:p>
            <a:pPr lvl="2"/>
            <a:r>
              <a:rPr lang="ja-JP" altLang="en-US" dirty="0">
                <a:latin typeface="+mn-ea"/>
              </a:rPr>
              <a:t>単回帰（簡単）</a:t>
            </a:r>
            <a:endParaRPr lang="en-US" altLang="ja-JP" dirty="0">
              <a:latin typeface="+mn-ea"/>
            </a:endParaRPr>
          </a:p>
          <a:p>
            <a:pPr lvl="2"/>
            <a:r>
              <a:rPr lang="en-US" altLang="ja-JP" dirty="0">
                <a:latin typeface="+mn-ea"/>
              </a:rPr>
              <a:t>PCA</a:t>
            </a:r>
            <a:r>
              <a:rPr lang="ja-JP" altLang="en-US" dirty="0">
                <a:latin typeface="+mn-ea"/>
              </a:rPr>
              <a:t>（まだ終わってないです）</a:t>
            </a:r>
            <a:endParaRPr lang="en-US" altLang="ja-JP" dirty="0">
              <a:latin typeface="+mn-ea"/>
            </a:endParaRPr>
          </a:p>
        </p:txBody>
      </p:sp>
      <p:sp>
        <p:nvSpPr>
          <p:cNvPr id="4" name="正方形/長方形 3">
            <a:extLst>
              <a:ext uri="{FF2B5EF4-FFF2-40B4-BE49-F238E27FC236}">
                <a16:creationId xmlns:a16="http://schemas.microsoft.com/office/drawing/2014/main" id="{2C15E2F4-ACF9-4B0E-99BD-F130ABAE7A0E}"/>
              </a:ext>
            </a:extLst>
          </p:cNvPr>
          <p:cNvSpPr/>
          <p:nvPr/>
        </p:nvSpPr>
        <p:spPr>
          <a:xfrm>
            <a:off x="7134490" y="128895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5" name="スライド番号プレースホルダー 4">
            <a:extLst>
              <a:ext uri="{FF2B5EF4-FFF2-40B4-BE49-F238E27FC236}">
                <a16:creationId xmlns:a16="http://schemas.microsoft.com/office/drawing/2014/main" id="{064C94F5-442A-4A7E-AE78-BC8E849480EC}"/>
              </a:ext>
            </a:extLst>
          </p:cNvPr>
          <p:cNvSpPr>
            <a:spLocks noGrp="1"/>
          </p:cNvSpPr>
          <p:nvPr>
            <p:ph type="sldNum" sz="quarter" idx="12"/>
          </p:nvPr>
        </p:nvSpPr>
        <p:spPr/>
        <p:txBody>
          <a:bodyPr/>
          <a:lstStyle/>
          <a:p>
            <a:fld id="{6CC31726-32D1-4B8E-A9C7-6F5CE3C746E8}" type="slidenum">
              <a:rPr lang="en-US" smtClean="0"/>
              <a:t>10</a:t>
            </a:fld>
            <a:endParaRPr lang="en-US" dirty="0"/>
          </a:p>
        </p:txBody>
      </p:sp>
    </p:spTree>
    <p:extLst>
      <p:ext uri="{BB962C8B-B14F-4D97-AF65-F5344CB8AC3E}">
        <p14:creationId xmlns:p14="http://schemas.microsoft.com/office/powerpoint/2010/main" val="182239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32AAF7-7BCE-4BD4-AA1B-4C768EC302CE}"/>
              </a:ext>
            </a:extLst>
          </p:cNvPr>
          <p:cNvSpPr>
            <a:spLocks noGrp="1"/>
          </p:cNvSpPr>
          <p:nvPr>
            <p:ph type="title"/>
          </p:nvPr>
        </p:nvSpPr>
        <p:spPr/>
        <p:txBody>
          <a:bodyPr/>
          <a:lstStyle/>
          <a:p>
            <a:r>
              <a:rPr lang="ja-JP" altLang="en-US" dirty="0"/>
              <a:t>検証（ビギナー ）</a:t>
            </a:r>
            <a:endParaRPr lang="en-US" dirty="0"/>
          </a:p>
        </p:txBody>
      </p:sp>
      <p:sp>
        <p:nvSpPr>
          <p:cNvPr id="3" name="コンテンツ プレースホルダー 2">
            <a:extLst>
              <a:ext uri="{FF2B5EF4-FFF2-40B4-BE49-F238E27FC236}">
                <a16:creationId xmlns:a16="http://schemas.microsoft.com/office/drawing/2014/main" id="{FA71E612-9086-471D-9637-A23DD49FEB0E}"/>
              </a:ext>
            </a:extLst>
          </p:cNvPr>
          <p:cNvSpPr>
            <a:spLocks noGrp="1"/>
          </p:cNvSpPr>
          <p:nvPr>
            <p:ph idx="1"/>
          </p:nvPr>
        </p:nvSpPr>
        <p:spPr>
          <a:xfrm>
            <a:off x="628650" y="1025832"/>
            <a:ext cx="7886700" cy="5680908"/>
          </a:xfrm>
        </p:spPr>
        <p:txBody>
          <a:bodyPr>
            <a:normAutofit fontScale="92500" lnSpcReduction="10000"/>
          </a:bodyPr>
          <a:lstStyle/>
          <a:p>
            <a:pPr marL="0" indent="0">
              <a:buNone/>
            </a:pPr>
            <a:r>
              <a:rPr lang="ja-JP" altLang="en-US" sz="2400" dirty="0"/>
              <a:t>獲得スキルセット</a:t>
            </a:r>
            <a:endParaRPr lang="en-US" altLang="ja-JP" sz="2400" dirty="0"/>
          </a:p>
          <a:p>
            <a:r>
              <a:rPr lang="ja-JP" altLang="en-US" sz="2000" dirty="0"/>
              <a:t>結果を出力できる</a:t>
            </a:r>
            <a:endParaRPr lang="en-US" altLang="ja-JP" sz="2400" dirty="0"/>
          </a:p>
          <a:p>
            <a:pPr marL="0" indent="0">
              <a:buNone/>
            </a:pPr>
            <a:endParaRPr lang="en-US" altLang="ja-JP" sz="2400" dirty="0"/>
          </a:p>
          <a:p>
            <a:pPr marL="0" indent="0">
              <a:buNone/>
            </a:pPr>
            <a:r>
              <a:rPr lang="en-US" altLang="ja-JP" sz="2400" dirty="0"/>
              <a:t>matplotlib</a:t>
            </a:r>
            <a:r>
              <a:rPr lang="ja-JP" altLang="en-US" sz="2400" dirty="0"/>
              <a:t>チュートリアルの色々な描画をひたすら写経した</a:t>
            </a:r>
            <a:endParaRPr lang="en-US" altLang="ja-JP" sz="2400" dirty="0"/>
          </a:p>
          <a:p>
            <a:pPr marL="0" indent="0">
              <a:buNone/>
            </a:pPr>
            <a:endParaRPr lang="en-US" sz="2400" dirty="0"/>
          </a:p>
          <a:p>
            <a:r>
              <a:rPr lang="ja-JP" altLang="en-US" sz="2400" dirty="0"/>
              <a:t>結構しんどかった</a:t>
            </a:r>
            <a:r>
              <a:rPr lang="en-US" altLang="ja-JP" sz="2400" dirty="0"/>
              <a:t>…</a:t>
            </a:r>
          </a:p>
          <a:p>
            <a:pPr lvl="1"/>
            <a:r>
              <a:rPr lang="en-US" sz="2000" dirty="0"/>
              <a:t>Matplotlib</a:t>
            </a:r>
            <a:r>
              <a:rPr lang="ja-JP" altLang="en-US" sz="2000" dirty="0"/>
              <a:t>公式のサンプルコードが様々な編集者によって投稿されてあるものだったので，書き方が毎度違っていた</a:t>
            </a:r>
            <a:endParaRPr lang="en-US" altLang="ja-JP" sz="2000" dirty="0"/>
          </a:p>
          <a:p>
            <a:pPr lvl="1"/>
            <a:r>
              <a:rPr lang="en-US" sz="2000" dirty="0" err="1"/>
              <a:t>Cbook</a:t>
            </a:r>
            <a:r>
              <a:rPr lang="ja-JP" altLang="en-US" sz="2000" dirty="0"/>
              <a:t>（</a:t>
            </a:r>
            <a:r>
              <a:rPr lang="en-US" altLang="ja-JP" sz="2000" dirty="0"/>
              <a:t>matplotlib</a:t>
            </a:r>
            <a:r>
              <a:rPr lang="ja-JP" altLang="en-US" sz="2000" dirty="0"/>
              <a:t>があらかじめ用意してあるサンプル画像）ライブラリのエラー</a:t>
            </a:r>
            <a:endParaRPr lang="en-US" altLang="ja-JP" sz="2000" dirty="0"/>
          </a:p>
          <a:p>
            <a:pPr lvl="1"/>
            <a:r>
              <a:rPr lang="ja-JP" altLang="en-US" sz="2000" dirty="0"/>
              <a:t>今見返すと，過去自分が試行錯誤したときのコメントなどが残っててやって良かった</a:t>
            </a:r>
            <a:endParaRPr lang="en-US" altLang="ja-JP" sz="2000" dirty="0"/>
          </a:p>
          <a:p>
            <a:pPr lvl="1"/>
            <a:endParaRPr lang="en-US" dirty="0"/>
          </a:p>
          <a:p>
            <a:r>
              <a:rPr lang="en-US" sz="2400" dirty="0"/>
              <a:t>matplotlib</a:t>
            </a:r>
            <a:r>
              <a:rPr lang="ja-JP" altLang="en-US" sz="2400" dirty="0"/>
              <a:t>のアニメーションが動かない問題</a:t>
            </a:r>
            <a:r>
              <a:rPr lang="en-US" altLang="ja-JP" sz="2400" dirty="0"/>
              <a:t>(.mp4)</a:t>
            </a:r>
          </a:p>
          <a:p>
            <a:pPr lvl="1"/>
            <a:r>
              <a:rPr lang="en-US" sz="2000" dirty="0" err="1"/>
              <a:t>Github</a:t>
            </a:r>
            <a:r>
              <a:rPr lang="ja-JP" altLang="en-US" sz="2000" dirty="0"/>
              <a:t>が静的なものにしか対応していなかったため</a:t>
            </a:r>
            <a:endParaRPr lang="en-US" altLang="ja-JP" sz="2000" dirty="0"/>
          </a:p>
          <a:p>
            <a:pPr marL="457200" lvl="1" indent="0">
              <a:buNone/>
            </a:pPr>
            <a:r>
              <a:rPr lang="ja-JP" altLang="en-US" sz="2000" dirty="0"/>
              <a:t>→　</a:t>
            </a:r>
            <a:r>
              <a:rPr lang="en-US" altLang="ja-JP" sz="2000" dirty="0"/>
              <a:t>Gif</a:t>
            </a:r>
            <a:r>
              <a:rPr lang="ja-JP" altLang="en-US" sz="2000" dirty="0"/>
              <a:t>なら大丈夫</a:t>
            </a:r>
            <a:endParaRPr lang="en-US" sz="2000" dirty="0"/>
          </a:p>
        </p:txBody>
      </p:sp>
      <p:sp>
        <p:nvSpPr>
          <p:cNvPr id="4" name="スライド番号プレースホルダー 3">
            <a:extLst>
              <a:ext uri="{FF2B5EF4-FFF2-40B4-BE49-F238E27FC236}">
                <a16:creationId xmlns:a16="http://schemas.microsoft.com/office/drawing/2014/main" id="{66CF3E19-6088-4967-9905-D1698F879F70}"/>
              </a:ext>
            </a:extLst>
          </p:cNvPr>
          <p:cNvSpPr>
            <a:spLocks noGrp="1"/>
          </p:cNvSpPr>
          <p:nvPr>
            <p:ph type="sldNum" sz="quarter" idx="12"/>
          </p:nvPr>
        </p:nvSpPr>
        <p:spPr/>
        <p:txBody>
          <a:bodyPr/>
          <a:lstStyle/>
          <a:p>
            <a:fld id="{6CC31726-32D1-4B8E-A9C7-6F5CE3C746E8}" type="slidenum">
              <a:rPr lang="en-US" smtClean="0"/>
              <a:t>11</a:t>
            </a:fld>
            <a:endParaRPr lang="en-US" dirty="0"/>
          </a:p>
        </p:txBody>
      </p:sp>
      <p:sp>
        <p:nvSpPr>
          <p:cNvPr id="6" name="正方形/長方形 5">
            <a:extLst>
              <a:ext uri="{FF2B5EF4-FFF2-40B4-BE49-F238E27FC236}">
                <a16:creationId xmlns:a16="http://schemas.microsoft.com/office/drawing/2014/main" id="{44BBF52A-77B0-41E0-90CC-8E8AA4E4C501}"/>
              </a:ext>
            </a:extLst>
          </p:cNvPr>
          <p:cNvSpPr/>
          <p:nvPr/>
        </p:nvSpPr>
        <p:spPr>
          <a:xfrm>
            <a:off x="2034170" y="125847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2285047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59EEE23C-287A-4E31-AF57-7712F45195B7}"/>
              </a:ext>
            </a:extLst>
          </p:cNvPr>
          <p:cNvPicPr>
            <a:picLocks noChangeAspect="1"/>
          </p:cNvPicPr>
          <p:nvPr/>
        </p:nvPicPr>
        <p:blipFill>
          <a:blip r:embed="rId4"/>
          <a:stretch>
            <a:fillRect/>
          </a:stretch>
        </p:blipFill>
        <p:spPr>
          <a:xfrm>
            <a:off x="0" y="1809610"/>
            <a:ext cx="2620329" cy="1871664"/>
          </a:xfrm>
          <a:prstGeom prst="rect">
            <a:avLst/>
          </a:prstGeom>
        </p:spPr>
      </p:pic>
      <p:sp>
        <p:nvSpPr>
          <p:cNvPr id="2" name="タイトル 1">
            <a:extLst>
              <a:ext uri="{FF2B5EF4-FFF2-40B4-BE49-F238E27FC236}">
                <a16:creationId xmlns:a16="http://schemas.microsoft.com/office/drawing/2014/main" id="{D1BDAADA-C111-4ED2-9DA8-AAF254D11614}"/>
              </a:ext>
            </a:extLst>
          </p:cNvPr>
          <p:cNvSpPr>
            <a:spLocks noGrp="1"/>
          </p:cNvSpPr>
          <p:nvPr>
            <p:ph type="title"/>
          </p:nvPr>
        </p:nvSpPr>
        <p:spPr/>
        <p:txBody>
          <a:bodyPr/>
          <a:lstStyle/>
          <a:p>
            <a:r>
              <a:rPr lang="ja-JP" altLang="en-US" dirty="0"/>
              <a:t>検証（ビギナー）</a:t>
            </a:r>
            <a:endParaRPr lang="en-US" dirty="0"/>
          </a:p>
        </p:txBody>
      </p:sp>
      <p:grpSp>
        <p:nvGrpSpPr>
          <p:cNvPr id="8" name="グループ化 7">
            <a:extLst>
              <a:ext uri="{FF2B5EF4-FFF2-40B4-BE49-F238E27FC236}">
                <a16:creationId xmlns:a16="http://schemas.microsoft.com/office/drawing/2014/main" id="{19BD9E7E-B45A-4F43-B411-742C9689D462}"/>
              </a:ext>
            </a:extLst>
          </p:cNvPr>
          <p:cNvGrpSpPr/>
          <p:nvPr/>
        </p:nvGrpSpPr>
        <p:grpSpPr>
          <a:xfrm>
            <a:off x="2338295" y="4091546"/>
            <a:ext cx="4319345" cy="2711562"/>
            <a:chOff x="1783682" y="4186398"/>
            <a:chExt cx="4225089" cy="2652391"/>
          </a:xfrm>
        </p:grpSpPr>
        <p:pic>
          <p:nvPicPr>
            <p:cNvPr id="5" name="図 4">
              <a:extLst>
                <a:ext uri="{FF2B5EF4-FFF2-40B4-BE49-F238E27FC236}">
                  <a16:creationId xmlns:a16="http://schemas.microsoft.com/office/drawing/2014/main" id="{76E6529B-1DD7-4E47-8423-B2775009A1FA}"/>
                </a:ext>
              </a:extLst>
            </p:cNvPr>
            <p:cNvPicPr>
              <a:picLocks noChangeAspect="1"/>
            </p:cNvPicPr>
            <p:nvPr/>
          </p:nvPicPr>
          <p:blipFill>
            <a:blip r:embed="rId5"/>
            <a:stretch>
              <a:fillRect/>
            </a:stretch>
          </p:blipFill>
          <p:spPr>
            <a:xfrm>
              <a:off x="1783682" y="4488370"/>
              <a:ext cx="3520946" cy="2350419"/>
            </a:xfrm>
            <a:prstGeom prst="rect">
              <a:avLst/>
            </a:prstGeom>
          </p:spPr>
        </p:pic>
        <p:sp>
          <p:nvSpPr>
            <p:cNvPr id="6" name="タイトル 1">
              <a:extLst>
                <a:ext uri="{FF2B5EF4-FFF2-40B4-BE49-F238E27FC236}">
                  <a16:creationId xmlns:a16="http://schemas.microsoft.com/office/drawing/2014/main" id="{AC75F2B6-32EA-400E-942D-8B7458BD547C}"/>
                </a:ext>
              </a:extLst>
            </p:cNvPr>
            <p:cNvSpPr txBox="1">
              <a:spLocks/>
            </p:cNvSpPr>
            <p:nvPr/>
          </p:nvSpPr>
          <p:spPr>
            <a:xfrm>
              <a:off x="1913021" y="4186398"/>
              <a:ext cx="4095750" cy="434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ja-JP" altLang="en-US" sz="1400" dirty="0"/>
                <a:t>好きな関数を３つ同じ</a:t>
              </a:r>
              <a:r>
                <a:rPr lang="en-US" altLang="ja-JP" sz="1400" dirty="0"/>
                <a:t>figure</a:t>
              </a:r>
              <a:r>
                <a:rPr lang="ja-JP" altLang="en-US" sz="1400" dirty="0" err="1"/>
                <a:t>に描</a:t>
              </a:r>
              <a:r>
                <a:rPr lang="ja-JP" altLang="en-US" sz="1400" dirty="0"/>
                <a:t>画する課題</a:t>
              </a:r>
              <a:endParaRPr lang="en-US" sz="1400" dirty="0"/>
            </a:p>
          </p:txBody>
        </p:sp>
      </p:grpSp>
      <p:pic>
        <p:nvPicPr>
          <p:cNvPr id="7" name="図 6">
            <a:extLst>
              <a:ext uri="{FF2B5EF4-FFF2-40B4-BE49-F238E27FC236}">
                <a16:creationId xmlns:a16="http://schemas.microsoft.com/office/drawing/2014/main" id="{BA4A299A-A7D3-444B-917D-02436B51AE0E}"/>
              </a:ext>
            </a:extLst>
          </p:cNvPr>
          <p:cNvPicPr>
            <a:picLocks noChangeAspect="1"/>
          </p:cNvPicPr>
          <p:nvPr/>
        </p:nvPicPr>
        <p:blipFill>
          <a:blip r:embed="rId6"/>
          <a:stretch>
            <a:fillRect/>
          </a:stretch>
        </p:blipFill>
        <p:spPr>
          <a:xfrm>
            <a:off x="154201" y="4503305"/>
            <a:ext cx="2184094" cy="2062002"/>
          </a:xfrm>
          <a:prstGeom prst="rect">
            <a:avLst/>
          </a:prstGeom>
        </p:spPr>
      </p:pic>
      <p:grpSp>
        <p:nvGrpSpPr>
          <p:cNvPr id="11" name="グループ化 10">
            <a:extLst>
              <a:ext uri="{FF2B5EF4-FFF2-40B4-BE49-F238E27FC236}">
                <a16:creationId xmlns:a16="http://schemas.microsoft.com/office/drawing/2014/main" id="{7E120EE5-A013-4BE3-9350-F3023D2B666F}"/>
              </a:ext>
            </a:extLst>
          </p:cNvPr>
          <p:cNvGrpSpPr/>
          <p:nvPr/>
        </p:nvGrpSpPr>
        <p:grpSpPr>
          <a:xfrm>
            <a:off x="6006386" y="4091546"/>
            <a:ext cx="4095750" cy="2644319"/>
            <a:chOff x="5806946" y="4083474"/>
            <a:chExt cx="4095750" cy="2644319"/>
          </a:xfrm>
        </p:grpSpPr>
        <p:pic>
          <p:nvPicPr>
            <p:cNvPr id="9" name="ダウンロード">
              <a:hlinkClick r:id="" action="ppaction://media"/>
              <a:extLst>
                <a:ext uri="{FF2B5EF4-FFF2-40B4-BE49-F238E27FC236}">
                  <a16:creationId xmlns:a16="http://schemas.microsoft.com/office/drawing/2014/main" id="{5E256F37-A319-40CB-AEB4-236B15D4081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28181" y="4083474"/>
              <a:ext cx="2644319" cy="2644319"/>
            </a:xfrm>
            <a:prstGeom prst="rect">
              <a:avLst/>
            </a:prstGeom>
          </p:spPr>
        </p:pic>
        <p:sp>
          <p:nvSpPr>
            <p:cNvPr id="10" name="タイトル 1">
              <a:extLst>
                <a:ext uri="{FF2B5EF4-FFF2-40B4-BE49-F238E27FC236}">
                  <a16:creationId xmlns:a16="http://schemas.microsoft.com/office/drawing/2014/main" id="{097CE6E8-BF1E-4C18-9646-530FCA0AC0C2}"/>
                </a:ext>
              </a:extLst>
            </p:cNvPr>
            <p:cNvSpPr txBox="1">
              <a:spLocks/>
            </p:cNvSpPr>
            <p:nvPr/>
          </p:nvSpPr>
          <p:spPr>
            <a:xfrm>
              <a:off x="5806946" y="4083474"/>
              <a:ext cx="4095750" cy="434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ja-JP" altLang="en-US" sz="1400" dirty="0"/>
                <a:t>好きな関数をアニメーションで動かす</a:t>
              </a:r>
              <a:endParaRPr lang="en-US" sz="1400" dirty="0"/>
            </a:p>
          </p:txBody>
        </p:sp>
      </p:grpSp>
      <p:sp>
        <p:nvSpPr>
          <p:cNvPr id="12" name="コンテンツ プレースホルダー 2">
            <a:extLst>
              <a:ext uri="{FF2B5EF4-FFF2-40B4-BE49-F238E27FC236}">
                <a16:creationId xmlns:a16="http://schemas.microsoft.com/office/drawing/2014/main" id="{EC4DCD5A-5E21-483D-8E61-829B8D1C1338}"/>
              </a:ext>
            </a:extLst>
          </p:cNvPr>
          <p:cNvSpPr txBox="1">
            <a:spLocks/>
          </p:cNvSpPr>
          <p:nvPr/>
        </p:nvSpPr>
        <p:spPr>
          <a:xfrm>
            <a:off x="628650" y="1025832"/>
            <a:ext cx="7886700" cy="5265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matplotlib</a:t>
            </a:r>
            <a:r>
              <a:rPr lang="ja-JP" altLang="en-US" sz="2000" dirty="0" err="1"/>
              <a:t>だけ</a:t>
            </a:r>
            <a:r>
              <a:rPr lang="ja-JP" altLang="en-US" sz="2000" dirty="0"/>
              <a:t>でも色々できることが分かった</a:t>
            </a:r>
            <a:endParaRPr lang="en-US" sz="2000" dirty="0"/>
          </a:p>
        </p:txBody>
      </p:sp>
      <p:pic>
        <p:nvPicPr>
          <p:cNvPr id="13" name="図 12">
            <a:extLst>
              <a:ext uri="{FF2B5EF4-FFF2-40B4-BE49-F238E27FC236}">
                <a16:creationId xmlns:a16="http://schemas.microsoft.com/office/drawing/2014/main" id="{11560810-B1ED-40C4-B45B-365C7C0ADDD9}"/>
              </a:ext>
            </a:extLst>
          </p:cNvPr>
          <p:cNvPicPr>
            <a:picLocks noChangeAspect="1"/>
          </p:cNvPicPr>
          <p:nvPr/>
        </p:nvPicPr>
        <p:blipFill>
          <a:blip r:embed="rId8"/>
          <a:stretch>
            <a:fillRect/>
          </a:stretch>
        </p:blipFill>
        <p:spPr>
          <a:xfrm>
            <a:off x="2473999" y="2402258"/>
            <a:ext cx="2564558" cy="1525675"/>
          </a:xfrm>
          <a:prstGeom prst="rect">
            <a:avLst/>
          </a:prstGeom>
        </p:spPr>
      </p:pic>
      <p:pic>
        <p:nvPicPr>
          <p:cNvPr id="16" name="図 15">
            <a:extLst>
              <a:ext uri="{FF2B5EF4-FFF2-40B4-BE49-F238E27FC236}">
                <a16:creationId xmlns:a16="http://schemas.microsoft.com/office/drawing/2014/main" id="{875EBCEC-7760-4D16-B2C6-8AFE68CC176C}"/>
              </a:ext>
            </a:extLst>
          </p:cNvPr>
          <p:cNvPicPr>
            <a:picLocks noChangeAspect="1"/>
          </p:cNvPicPr>
          <p:nvPr/>
        </p:nvPicPr>
        <p:blipFill>
          <a:blip r:embed="rId9"/>
          <a:stretch>
            <a:fillRect/>
          </a:stretch>
        </p:blipFill>
        <p:spPr>
          <a:xfrm>
            <a:off x="4977085" y="1890101"/>
            <a:ext cx="1512453" cy="1709729"/>
          </a:xfrm>
          <a:prstGeom prst="rect">
            <a:avLst/>
          </a:prstGeom>
        </p:spPr>
      </p:pic>
      <p:pic>
        <p:nvPicPr>
          <p:cNvPr id="4" name="コンテンツ プレースホルダー 3">
            <a:extLst>
              <a:ext uri="{FF2B5EF4-FFF2-40B4-BE49-F238E27FC236}">
                <a16:creationId xmlns:a16="http://schemas.microsoft.com/office/drawing/2014/main" id="{D3D66AFF-864B-4DAD-A7BA-9ACE1847C1F6}"/>
              </a:ext>
            </a:extLst>
          </p:cNvPr>
          <p:cNvPicPr>
            <a:picLocks noGrp="1" noChangeAspect="1"/>
          </p:cNvPicPr>
          <p:nvPr>
            <p:ph idx="1"/>
          </p:nvPr>
        </p:nvPicPr>
        <p:blipFill>
          <a:blip r:embed="rId10"/>
          <a:stretch>
            <a:fillRect/>
          </a:stretch>
        </p:blipFill>
        <p:spPr>
          <a:xfrm>
            <a:off x="6295310" y="1565587"/>
            <a:ext cx="2848690" cy="1918961"/>
          </a:xfrm>
          <a:prstGeom prst="rect">
            <a:avLst/>
          </a:prstGeom>
        </p:spPr>
      </p:pic>
      <p:sp>
        <p:nvSpPr>
          <p:cNvPr id="17" name="スライド番号プレースホルダー 16">
            <a:extLst>
              <a:ext uri="{FF2B5EF4-FFF2-40B4-BE49-F238E27FC236}">
                <a16:creationId xmlns:a16="http://schemas.microsoft.com/office/drawing/2014/main" id="{E0240BD8-3BA3-412D-9088-BC154CFA9EF8}"/>
              </a:ext>
            </a:extLst>
          </p:cNvPr>
          <p:cNvSpPr>
            <a:spLocks noGrp="1"/>
          </p:cNvSpPr>
          <p:nvPr>
            <p:ph type="sldNum" sz="quarter" idx="12"/>
          </p:nvPr>
        </p:nvSpPr>
        <p:spPr/>
        <p:txBody>
          <a:bodyPr/>
          <a:lstStyle/>
          <a:p>
            <a:fld id="{6CC31726-32D1-4B8E-A9C7-6F5CE3C746E8}" type="slidenum">
              <a:rPr lang="en-US" smtClean="0"/>
              <a:t>12</a:t>
            </a:fld>
            <a:endParaRPr lang="en-US" dirty="0"/>
          </a:p>
        </p:txBody>
      </p:sp>
    </p:spTree>
    <p:extLst>
      <p:ext uri="{BB962C8B-B14F-4D97-AF65-F5344CB8AC3E}">
        <p14:creationId xmlns:p14="http://schemas.microsoft.com/office/powerpoint/2010/main" val="2149489602"/>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FA6CE-E1F7-4BB4-8F17-980174EDF4FE}"/>
              </a:ext>
            </a:extLst>
          </p:cNvPr>
          <p:cNvSpPr>
            <a:spLocks noGrp="1"/>
          </p:cNvSpPr>
          <p:nvPr>
            <p:ph type="title"/>
          </p:nvPr>
        </p:nvSpPr>
        <p:spPr/>
        <p:txBody>
          <a:bodyPr/>
          <a:lstStyle/>
          <a:p>
            <a:r>
              <a:rPr lang="ja-JP" altLang="en-US" dirty="0"/>
              <a:t>検証（常人）</a:t>
            </a:r>
            <a:endParaRPr lang="en-US" dirty="0"/>
          </a:p>
        </p:txBody>
      </p:sp>
      <p:sp>
        <p:nvSpPr>
          <p:cNvPr id="3" name="コンテンツ プレースホルダー 2">
            <a:extLst>
              <a:ext uri="{FF2B5EF4-FFF2-40B4-BE49-F238E27FC236}">
                <a16:creationId xmlns:a16="http://schemas.microsoft.com/office/drawing/2014/main" id="{8FA55DFA-B62A-4420-9C18-718E0EE5881E}"/>
              </a:ext>
            </a:extLst>
          </p:cNvPr>
          <p:cNvSpPr>
            <a:spLocks noGrp="1"/>
          </p:cNvSpPr>
          <p:nvPr>
            <p:ph idx="1"/>
          </p:nvPr>
        </p:nvSpPr>
        <p:spPr/>
        <p:txBody>
          <a:bodyPr/>
          <a:lstStyle/>
          <a:p>
            <a:r>
              <a:rPr lang="ja-JP" altLang="en-US" sz="2400" dirty="0"/>
              <a:t>獲得スキルセット</a:t>
            </a:r>
            <a:endParaRPr lang="en-US" altLang="ja-JP" sz="2400" dirty="0"/>
          </a:p>
          <a:p>
            <a:pPr lvl="1"/>
            <a:r>
              <a:rPr lang="ja-JP" altLang="en-US" sz="1800" dirty="0"/>
              <a:t>教師あり学習モデルの評価・選択が出来る</a:t>
            </a:r>
          </a:p>
          <a:p>
            <a:pPr lvl="1"/>
            <a:r>
              <a:rPr lang="en-US" altLang="ja-JP" sz="1800" dirty="0"/>
              <a:t>Cross </a:t>
            </a:r>
            <a:r>
              <a:rPr lang="en-US" altLang="ja-JP" sz="1800" dirty="0" err="1"/>
              <a:t>Varidation</a:t>
            </a:r>
            <a:r>
              <a:rPr lang="en-US" altLang="ja-JP" sz="1800" dirty="0"/>
              <a:t>: CV</a:t>
            </a:r>
            <a:r>
              <a:rPr lang="ja-JP" altLang="en-US" sz="1800" dirty="0"/>
              <a:t>ができる</a:t>
            </a:r>
          </a:p>
          <a:p>
            <a:pPr lvl="1"/>
            <a:r>
              <a:rPr lang="ja-JP" altLang="en-US" sz="1800" dirty="0"/>
              <a:t>結果の平均分散を計算できる（バイアスバリアンス）</a:t>
            </a:r>
          </a:p>
          <a:p>
            <a:endParaRPr lang="en-US" dirty="0"/>
          </a:p>
        </p:txBody>
      </p:sp>
      <p:sp>
        <p:nvSpPr>
          <p:cNvPr id="4" name="スライド番号プレースホルダー 3">
            <a:extLst>
              <a:ext uri="{FF2B5EF4-FFF2-40B4-BE49-F238E27FC236}">
                <a16:creationId xmlns:a16="http://schemas.microsoft.com/office/drawing/2014/main" id="{82275D57-E254-4D04-949D-0F610B275CA3}"/>
              </a:ext>
            </a:extLst>
          </p:cNvPr>
          <p:cNvSpPr>
            <a:spLocks noGrp="1"/>
          </p:cNvSpPr>
          <p:nvPr>
            <p:ph type="sldNum" sz="quarter" idx="12"/>
          </p:nvPr>
        </p:nvSpPr>
        <p:spPr/>
        <p:txBody>
          <a:bodyPr/>
          <a:lstStyle/>
          <a:p>
            <a:fld id="{6CC31726-32D1-4B8E-A9C7-6F5CE3C746E8}" type="slidenum">
              <a:rPr lang="en-US" smtClean="0"/>
              <a:t>13</a:t>
            </a:fld>
            <a:endParaRPr lang="en-US" dirty="0"/>
          </a:p>
        </p:txBody>
      </p:sp>
      <p:sp>
        <p:nvSpPr>
          <p:cNvPr id="5" name="正方形/長方形 4">
            <a:extLst>
              <a:ext uri="{FF2B5EF4-FFF2-40B4-BE49-F238E27FC236}">
                <a16:creationId xmlns:a16="http://schemas.microsoft.com/office/drawing/2014/main" id="{AA771300-09DD-49D9-B696-A3F05CE33F84}"/>
              </a:ext>
            </a:extLst>
          </p:cNvPr>
          <p:cNvSpPr/>
          <p:nvPr/>
        </p:nvSpPr>
        <p:spPr>
          <a:xfrm>
            <a:off x="4868810" y="126863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6" name="正方形/長方形 5">
            <a:extLst>
              <a:ext uri="{FF2B5EF4-FFF2-40B4-BE49-F238E27FC236}">
                <a16:creationId xmlns:a16="http://schemas.microsoft.com/office/drawing/2014/main" id="{AB7BD956-640C-44F0-926A-B68FBEB92845}"/>
              </a:ext>
            </a:extLst>
          </p:cNvPr>
          <p:cNvSpPr/>
          <p:nvPr/>
        </p:nvSpPr>
        <p:spPr>
          <a:xfrm>
            <a:off x="3375290" y="1583703"/>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7" name="正方形/長方形 6">
            <a:extLst>
              <a:ext uri="{FF2B5EF4-FFF2-40B4-BE49-F238E27FC236}">
                <a16:creationId xmlns:a16="http://schemas.microsoft.com/office/drawing/2014/main" id="{EEEFBEA5-624F-4D76-AAFC-C2E558445E56}"/>
              </a:ext>
            </a:extLst>
          </p:cNvPr>
          <p:cNvSpPr/>
          <p:nvPr/>
        </p:nvSpPr>
        <p:spPr>
          <a:xfrm>
            <a:off x="5853880" y="186829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pic>
        <p:nvPicPr>
          <p:cNvPr id="9" name="図 8">
            <a:extLst>
              <a:ext uri="{FF2B5EF4-FFF2-40B4-BE49-F238E27FC236}">
                <a16:creationId xmlns:a16="http://schemas.microsoft.com/office/drawing/2014/main" id="{C07EE397-EA90-43F3-B12F-7DCDFD8E2773}"/>
              </a:ext>
            </a:extLst>
          </p:cNvPr>
          <p:cNvPicPr>
            <a:picLocks noChangeAspect="1"/>
          </p:cNvPicPr>
          <p:nvPr/>
        </p:nvPicPr>
        <p:blipFill>
          <a:blip r:embed="rId2"/>
          <a:stretch>
            <a:fillRect/>
          </a:stretch>
        </p:blipFill>
        <p:spPr>
          <a:xfrm>
            <a:off x="323852" y="3009606"/>
            <a:ext cx="4724398" cy="3499554"/>
          </a:xfrm>
          <a:prstGeom prst="rect">
            <a:avLst/>
          </a:prstGeom>
        </p:spPr>
      </p:pic>
      <p:pic>
        <p:nvPicPr>
          <p:cNvPr id="10" name="図 9">
            <a:extLst>
              <a:ext uri="{FF2B5EF4-FFF2-40B4-BE49-F238E27FC236}">
                <a16:creationId xmlns:a16="http://schemas.microsoft.com/office/drawing/2014/main" id="{27EB317E-3EA0-48FB-B14B-ECA9B5E99BC3}"/>
              </a:ext>
            </a:extLst>
          </p:cNvPr>
          <p:cNvPicPr>
            <a:picLocks noChangeAspect="1"/>
          </p:cNvPicPr>
          <p:nvPr/>
        </p:nvPicPr>
        <p:blipFill>
          <a:blip r:embed="rId3"/>
          <a:stretch>
            <a:fillRect/>
          </a:stretch>
        </p:blipFill>
        <p:spPr>
          <a:xfrm>
            <a:off x="4977765" y="3080521"/>
            <a:ext cx="4095750" cy="2415344"/>
          </a:xfrm>
          <a:prstGeom prst="rect">
            <a:avLst/>
          </a:prstGeom>
        </p:spPr>
      </p:pic>
    </p:spTree>
    <p:extLst>
      <p:ext uri="{BB962C8B-B14F-4D97-AF65-F5344CB8AC3E}">
        <p14:creationId xmlns:p14="http://schemas.microsoft.com/office/powerpoint/2010/main" val="226998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C7E439-DA2D-46F2-9BAD-0569ADE44148}"/>
              </a:ext>
            </a:extLst>
          </p:cNvPr>
          <p:cNvSpPr>
            <a:spLocks noGrp="1"/>
          </p:cNvSpPr>
          <p:nvPr>
            <p:ph type="title"/>
          </p:nvPr>
        </p:nvSpPr>
        <p:spPr/>
        <p:txBody>
          <a:bodyPr/>
          <a:lstStyle/>
          <a:p>
            <a:r>
              <a:rPr lang="en-US" altLang="ja-JP" dirty="0"/>
              <a:t>SOM</a:t>
            </a:r>
            <a:r>
              <a:rPr lang="ja-JP" altLang="en-US" dirty="0"/>
              <a:t>講習</a:t>
            </a:r>
            <a:endParaRPr lang="en-US" dirty="0"/>
          </a:p>
        </p:txBody>
      </p:sp>
      <p:pic>
        <p:nvPicPr>
          <p:cNvPr id="5" name="コンテンツ プレースホルダー 4">
            <a:extLst>
              <a:ext uri="{FF2B5EF4-FFF2-40B4-BE49-F238E27FC236}">
                <a16:creationId xmlns:a16="http://schemas.microsoft.com/office/drawing/2014/main" id="{4BA429DB-19FF-41B3-8428-D63BE6ADA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 y="1623876"/>
            <a:ext cx="8423910" cy="3610247"/>
          </a:xfrm>
        </p:spPr>
      </p:pic>
      <p:sp>
        <p:nvSpPr>
          <p:cNvPr id="6" name="スライド番号プレースホルダー 5">
            <a:extLst>
              <a:ext uri="{FF2B5EF4-FFF2-40B4-BE49-F238E27FC236}">
                <a16:creationId xmlns:a16="http://schemas.microsoft.com/office/drawing/2014/main" id="{4498C49B-EFA7-4AE8-B90B-08D4F3B79581}"/>
              </a:ext>
            </a:extLst>
          </p:cNvPr>
          <p:cNvSpPr>
            <a:spLocks noGrp="1"/>
          </p:cNvSpPr>
          <p:nvPr>
            <p:ph type="sldNum" sz="quarter" idx="12"/>
          </p:nvPr>
        </p:nvSpPr>
        <p:spPr/>
        <p:txBody>
          <a:bodyPr/>
          <a:lstStyle/>
          <a:p>
            <a:fld id="{6CC31726-32D1-4B8E-A9C7-6F5CE3C746E8}" type="slidenum">
              <a:rPr lang="en-US" smtClean="0"/>
              <a:t>14</a:t>
            </a:fld>
            <a:endParaRPr lang="en-US" dirty="0"/>
          </a:p>
        </p:txBody>
      </p:sp>
    </p:spTree>
    <p:extLst>
      <p:ext uri="{BB962C8B-B14F-4D97-AF65-F5344CB8AC3E}">
        <p14:creationId xmlns:p14="http://schemas.microsoft.com/office/powerpoint/2010/main" val="66681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9FAF91-B395-4856-9C09-AE262C875FD3}"/>
              </a:ext>
            </a:extLst>
          </p:cNvPr>
          <p:cNvSpPr>
            <a:spLocks noGrp="1"/>
          </p:cNvSpPr>
          <p:nvPr>
            <p:ph type="title"/>
          </p:nvPr>
        </p:nvSpPr>
        <p:spPr/>
        <p:txBody>
          <a:bodyPr/>
          <a:lstStyle/>
          <a:p>
            <a:r>
              <a:rPr lang="en-US" altLang="ja-JP" dirty="0"/>
              <a:t>SOM</a:t>
            </a:r>
            <a:r>
              <a:rPr lang="ja-JP" altLang="en-US" dirty="0"/>
              <a:t>のプログラム</a:t>
            </a:r>
            <a:endParaRPr lang="en-US" dirty="0"/>
          </a:p>
        </p:txBody>
      </p:sp>
      <p:sp>
        <p:nvSpPr>
          <p:cNvPr id="5" name="コンテンツ プレースホルダー 2">
            <a:extLst>
              <a:ext uri="{FF2B5EF4-FFF2-40B4-BE49-F238E27FC236}">
                <a16:creationId xmlns:a16="http://schemas.microsoft.com/office/drawing/2014/main" id="{2930D2D1-57BC-44FE-9148-51C54409EDCB}"/>
              </a:ext>
            </a:extLst>
          </p:cNvPr>
          <p:cNvSpPr txBox="1">
            <a:spLocks/>
          </p:cNvSpPr>
          <p:nvPr/>
        </p:nvSpPr>
        <p:spPr>
          <a:xfrm>
            <a:off x="628650" y="919153"/>
            <a:ext cx="7886700" cy="2037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学んだことが結構使えてる？</a:t>
            </a:r>
            <a:endParaRPr lang="en-US" sz="2000" dirty="0"/>
          </a:p>
        </p:txBody>
      </p:sp>
      <p:pic>
        <p:nvPicPr>
          <p:cNvPr id="9" name="コンテンツ プレースホルダー 8">
            <a:extLst>
              <a:ext uri="{FF2B5EF4-FFF2-40B4-BE49-F238E27FC236}">
                <a16:creationId xmlns:a16="http://schemas.microsoft.com/office/drawing/2014/main" id="{F42AF575-2F03-46BC-89FF-D715440D6A58}"/>
              </a:ext>
            </a:extLst>
          </p:cNvPr>
          <p:cNvPicPr>
            <a:picLocks noGrp="1" noChangeAspect="1"/>
          </p:cNvPicPr>
          <p:nvPr>
            <p:ph idx="1"/>
          </p:nvPr>
        </p:nvPicPr>
        <p:blipFill>
          <a:blip r:embed="rId2"/>
          <a:stretch>
            <a:fillRect/>
          </a:stretch>
        </p:blipFill>
        <p:spPr>
          <a:xfrm>
            <a:off x="1200773" y="1440625"/>
            <a:ext cx="6742453" cy="5266115"/>
          </a:xfrm>
          <a:prstGeom prst="rect">
            <a:avLst/>
          </a:prstGeom>
        </p:spPr>
      </p:pic>
      <p:sp>
        <p:nvSpPr>
          <p:cNvPr id="10" name="スライド番号プレースホルダー 9">
            <a:extLst>
              <a:ext uri="{FF2B5EF4-FFF2-40B4-BE49-F238E27FC236}">
                <a16:creationId xmlns:a16="http://schemas.microsoft.com/office/drawing/2014/main" id="{82CAB610-F30B-4836-BCE2-11E61699670A}"/>
              </a:ext>
            </a:extLst>
          </p:cNvPr>
          <p:cNvSpPr>
            <a:spLocks noGrp="1"/>
          </p:cNvSpPr>
          <p:nvPr>
            <p:ph type="sldNum" sz="quarter" idx="12"/>
          </p:nvPr>
        </p:nvSpPr>
        <p:spPr/>
        <p:txBody>
          <a:bodyPr/>
          <a:lstStyle/>
          <a:p>
            <a:fld id="{6CC31726-32D1-4B8E-A9C7-6F5CE3C746E8}" type="slidenum">
              <a:rPr lang="en-US" smtClean="0"/>
              <a:t>15</a:t>
            </a:fld>
            <a:endParaRPr lang="en-US" dirty="0"/>
          </a:p>
        </p:txBody>
      </p:sp>
    </p:spTree>
    <p:extLst>
      <p:ext uri="{BB962C8B-B14F-4D97-AF65-F5344CB8AC3E}">
        <p14:creationId xmlns:p14="http://schemas.microsoft.com/office/powerpoint/2010/main" val="382468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88202-4358-411D-9DB1-4A0A3C45E45C}"/>
              </a:ext>
            </a:extLst>
          </p:cNvPr>
          <p:cNvSpPr>
            <a:spLocks noGrp="1"/>
          </p:cNvSpPr>
          <p:nvPr>
            <p:ph type="title"/>
          </p:nvPr>
        </p:nvSpPr>
        <p:spPr/>
        <p:txBody>
          <a:bodyPr/>
          <a:lstStyle/>
          <a:p>
            <a:r>
              <a:rPr lang="en-US" dirty="0" err="1"/>
              <a:t>Qiita</a:t>
            </a:r>
            <a:r>
              <a:rPr lang="ja-JP" altLang="en-US" dirty="0"/>
              <a:t>記事（</a:t>
            </a:r>
            <a:r>
              <a:rPr lang="en-US" altLang="ja-JP" dirty="0"/>
              <a:t>final report</a:t>
            </a:r>
            <a:r>
              <a:rPr lang="ja-JP" altLang="en-US" dirty="0"/>
              <a:t>）</a:t>
            </a:r>
            <a:endParaRPr lang="en-US" dirty="0"/>
          </a:p>
        </p:txBody>
      </p:sp>
      <p:sp>
        <p:nvSpPr>
          <p:cNvPr id="3" name="コンテンツ プレースホルダー 2">
            <a:extLst>
              <a:ext uri="{FF2B5EF4-FFF2-40B4-BE49-F238E27FC236}">
                <a16:creationId xmlns:a16="http://schemas.microsoft.com/office/drawing/2014/main" id="{D2BDA122-57D0-4294-9F31-6C5BB116223D}"/>
              </a:ext>
            </a:extLst>
          </p:cNvPr>
          <p:cNvSpPr>
            <a:spLocks noGrp="1"/>
          </p:cNvSpPr>
          <p:nvPr>
            <p:ph idx="1"/>
          </p:nvPr>
        </p:nvSpPr>
        <p:spPr/>
        <p:txBody>
          <a:bodyPr/>
          <a:lstStyle/>
          <a:p>
            <a:pPr marL="0" indent="0">
              <a:buNone/>
            </a:pPr>
            <a:r>
              <a:rPr lang="ja-JP" altLang="en-US" sz="2400" dirty="0"/>
              <a:t>全部ベイズ（確率）関係の記事</a:t>
            </a:r>
            <a:endParaRPr lang="en-US" sz="2400" dirty="0"/>
          </a:p>
          <a:p>
            <a:pPr lvl="1"/>
            <a:r>
              <a:rPr lang="en-US" altLang="ja-JP" dirty="0"/>
              <a:t>Qiita1</a:t>
            </a:r>
            <a:r>
              <a:rPr lang="ja-JP" altLang="en-US" dirty="0"/>
              <a:t>本目：最尤推定を用いた回帰</a:t>
            </a:r>
            <a:endParaRPr lang="en-US" altLang="ja-JP" dirty="0"/>
          </a:p>
          <a:p>
            <a:pPr lvl="1"/>
            <a:r>
              <a:rPr lang="en-US" altLang="ja-JP" dirty="0"/>
              <a:t>Qiita2</a:t>
            </a:r>
            <a:r>
              <a:rPr lang="ja-JP" altLang="en-US" dirty="0"/>
              <a:t>本目：</a:t>
            </a:r>
            <a:r>
              <a:rPr lang="en-US" altLang="ja-JP" dirty="0"/>
              <a:t>MAP</a:t>
            </a:r>
            <a:r>
              <a:rPr lang="ja-JP" altLang="en-US" dirty="0"/>
              <a:t>推定を用いた回帰</a:t>
            </a:r>
            <a:endParaRPr lang="en-US" altLang="ja-JP" dirty="0"/>
          </a:p>
          <a:p>
            <a:pPr lvl="1"/>
            <a:r>
              <a:rPr lang="en-US" altLang="ja-JP" dirty="0"/>
              <a:t>Qiita3</a:t>
            </a:r>
            <a:r>
              <a:rPr lang="ja-JP" altLang="en-US" dirty="0"/>
              <a:t>本目：ベイズ推定を用いた回帰</a:t>
            </a:r>
            <a:endParaRPr lang="en-US" altLang="ja-JP" dirty="0"/>
          </a:p>
          <a:p>
            <a:endParaRPr lang="en-US" dirty="0"/>
          </a:p>
          <a:p>
            <a:endParaRPr lang="en-US" dirty="0"/>
          </a:p>
          <a:p>
            <a:endParaRPr lang="en-US" dirty="0"/>
          </a:p>
          <a:p>
            <a:endParaRPr lang="en-US" dirty="0"/>
          </a:p>
          <a:p>
            <a:pPr marL="0" indent="0">
              <a:buNone/>
            </a:pPr>
            <a:r>
              <a:rPr lang="ja-JP" altLang="en-US" sz="2400" dirty="0"/>
              <a:t>「取り組んだ理由」</a:t>
            </a:r>
            <a:endParaRPr lang="en-US" altLang="ja-JP" sz="2400" dirty="0"/>
          </a:p>
          <a:p>
            <a:pPr marL="457200" lvl="1" indent="0">
              <a:buNone/>
            </a:pPr>
            <a:r>
              <a:rPr lang="ja-JP" altLang="en-US" sz="2000" dirty="0"/>
              <a:t>　ワークアウトで自分が行ってきた内容を振り返ると応用的なものばかりだったので，もっと理論的な知識を身に着けたいと思ったため</a:t>
            </a:r>
            <a:endParaRPr lang="en-US" altLang="ja-JP" sz="2000" dirty="0"/>
          </a:p>
          <a:p>
            <a:endParaRPr lang="en-US" dirty="0"/>
          </a:p>
        </p:txBody>
      </p:sp>
      <p:pic>
        <p:nvPicPr>
          <p:cNvPr id="4" name="図 3">
            <a:extLst>
              <a:ext uri="{FF2B5EF4-FFF2-40B4-BE49-F238E27FC236}">
                <a16:creationId xmlns:a16="http://schemas.microsoft.com/office/drawing/2014/main" id="{2AFD3CA1-04F8-48E0-BC19-5465FDD11A4A}"/>
              </a:ext>
            </a:extLst>
          </p:cNvPr>
          <p:cNvPicPr>
            <a:picLocks noChangeAspect="1"/>
          </p:cNvPicPr>
          <p:nvPr/>
        </p:nvPicPr>
        <p:blipFill>
          <a:blip r:embed="rId2"/>
          <a:stretch>
            <a:fillRect/>
          </a:stretch>
        </p:blipFill>
        <p:spPr>
          <a:xfrm>
            <a:off x="513168" y="1442140"/>
            <a:ext cx="8261174" cy="2963341"/>
          </a:xfrm>
          <a:prstGeom prst="rect">
            <a:avLst/>
          </a:prstGeom>
        </p:spPr>
      </p:pic>
      <p:pic>
        <p:nvPicPr>
          <p:cNvPr id="2050" name="Picture 2" descr="ãQiitaãã®ç»åæ¤ç´¢çµæ">
            <a:extLst>
              <a:ext uri="{FF2B5EF4-FFF2-40B4-BE49-F238E27FC236}">
                <a16:creationId xmlns:a16="http://schemas.microsoft.com/office/drawing/2014/main" id="{AA6FAEAB-C573-4119-990B-7B6B8B1B9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024" y="240982"/>
            <a:ext cx="836318" cy="836318"/>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1E345C9C-D3CF-4966-A68E-BE0DC242ADF2}"/>
              </a:ext>
            </a:extLst>
          </p:cNvPr>
          <p:cNvSpPr>
            <a:spLocks noGrp="1"/>
          </p:cNvSpPr>
          <p:nvPr>
            <p:ph type="sldNum" sz="quarter" idx="12"/>
          </p:nvPr>
        </p:nvSpPr>
        <p:spPr/>
        <p:txBody>
          <a:bodyPr/>
          <a:lstStyle/>
          <a:p>
            <a:fld id="{6CC31726-32D1-4B8E-A9C7-6F5CE3C746E8}" type="slidenum">
              <a:rPr lang="en-US" smtClean="0"/>
              <a:t>16</a:t>
            </a:fld>
            <a:endParaRPr lang="en-US" dirty="0"/>
          </a:p>
        </p:txBody>
      </p:sp>
    </p:spTree>
    <p:extLst>
      <p:ext uri="{BB962C8B-B14F-4D97-AF65-F5344CB8AC3E}">
        <p14:creationId xmlns:p14="http://schemas.microsoft.com/office/powerpoint/2010/main" val="91484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26BFA-59F0-41FC-A88F-002764D630FB}"/>
              </a:ext>
            </a:extLst>
          </p:cNvPr>
          <p:cNvSpPr>
            <a:spLocks noGrp="1"/>
          </p:cNvSpPr>
          <p:nvPr>
            <p:ph type="title"/>
          </p:nvPr>
        </p:nvSpPr>
        <p:spPr/>
        <p:txBody>
          <a:bodyPr/>
          <a:lstStyle/>
          <a:p>
            <a:r>
              <a:rPr lang="ja-JP" altLang="en-US" dirty="0"/>
              <a:t>ベイズの獲得スキルセット</a:t>
            </a:r>
            <a:endParaRPr lang="en-US" dirty="0"/>
          </a:p>
        </p:txBody>
      </p:sp>
      <p:sp>
        <p:nvSpPr>
          <p:cNvPr id="3" name="コンテンツ プレースホルダー 2">
            <a:extLst>
              <a:ext uri="{FF2B5EF4-FFF2-40B4-BE49-F238E27FC236}">
                <a16:creationId xmlns:a16="http://schemas.microsoft.com/office/drawing/2014/main" id="{5123D3A1-C225-4C15-87EA-F1CCAC04A669}"/>
              </a:ext>
            </a:extLst>
          </p:cNvPr>
          <p:cNvSpPr>
            <a:spLocks noGrp="1"/>
          </p:cNvSpPr>
          <p:nvPr>
            <p:ph idx="1"/>
          </p:nvPr>
        </p:nvSpPr>
        <p:spPr>
          <a:xfrm>
            <a:off x="628650" y="1025832"/>
            <a:ext cx="7886700" cy="5695644"/>
          </a:xfrm>
        </p:spPr>
        <p:txBody>
          <a:bodyPr>
            <a:normAutofit/>
          </a:bodyPr>
          <a:lstStyle/>
          <a:p>
            <a:r>
              <a:rPr lang="ja-JP" altLang="en-US" sz="2400" dirty="0"/>
              <a:t>ビギナー：ベイズルール　</a:t>
            </a:r>
          </a:p>
          <a:p>
            <a:pPr lvl="1"/>
            <a:r>
              <a:rPr lang="ja-JP" altLang="en-US" sz="2000" dirty="0"/>
              <a:t>条件付き確率，周辺化，同時確率，独立の定義が書ける　</a:t>
            </a:r>
          </a:p>
          <a:p>
            <a:pPr lvl="1"/>
            <a:r>
              <a:rPr lang="ja-JP" altLang="en-US" sz="2000" dirty="0"/>
              <a:t>条件付き確率の定義からベイズの定理を導出できる</a:t>
            </a:r>
          </a:p>
          <a:p>
            <a:pPr lvl="1"/>
            <a:r>
              <a:rPr lang="ja-JP" altLang="en-US" sz="2000" dirty="0"/>
              <a:t>ベイズの定理の式の各部分の名前が言える</a:t>
            </a:r>
            <a:endParaRPr lang="en-US" altLang="ja-JP" sz="2000" dirty="0"/>
          </a:p>
          <a:p>
            <a:pPr lvl="1"/>
            <a:endParaRPr lang="ja-JP" altLang="en-US" sz="2000" dirty="0"/>
          </a:p>
          <a:p>
            <a:r>
              <a:rPr lang="ja-JP" altLang="en-US" sz="2400" dirty="0"/>
              <a:t>常人：点推定</a:t>
            </a:r>
          </a:p>
          <a:p>
            <a:pPr lvl="1"/>
            <a:r>
              <a:rPr lang="ja-JP" altLang="en-US" sz="2000" dirty="0"/>
              <a:t>問題設定を説明できる</a:t>
            </a:r>
          </a:p>
          <a:p>
            <a:pPr lvl="1"/>
            <a:r>
              <a:rPr lang="ja-JP" altLang="en-US" sz="2000" dirty="0"/>
              <a:t>最尤推定でデータからモデルのパラメータを推定できる</a:t>
            </a:r>
          </a:p>
          <a:p>
            <a:pPr lvl="1"/>
            <a:r>
              <a:rPr lang="en-US" altLang="ja-JP" sz="2000" dirty="0"/>
              <a:t>MAP</a:t>
            </a:r>
            <a:r>
              <a:rPr lang="ja-JP" altLang="en-US" sz="2000" dirty="0"/>
              <a:t>推定で（以下同</a:t>
            </a:r>
            <a:endParaRPr lang="en-US" altLang="ja-JP" sz="2000" dirty="0"/>
          </a:p>
          <a:p>
            <a:pPr lvl="1"/>
            <a:endParaRPr lang="ja-JP" altLang="en-US" sz="2000" dirty="0"/>
          </a:p>
          <a:p>
            <a:r>
              <a:rPr lang="ja-JP" altLang="en-US" sz="2400" dirty="0"/>
              <a:t>玄人：分布推定</a:t>
            </a:r>
          </a:p>
          <a:p>
            <a:pPr lvl="1"/>
            <a:r>
              <a:rPr lang="ja-JP" altLang="en-US" sz="2000" dirty="0"/>
              <a:t>点推定との違いを説明できる</a:t>
            </a:r>
          </a:p>
          <a:p>
            <a:pPr lvl="1"/>
            <a:r>
              <a:rPr lang="ja-JP" altLang="en-US" sz="2000" dirty="0"/>
              <a:t>ベイズ推定でデータからモデルのパラメータの確率分布を推定できる</a:t>
            </a:r>
          </a:p>
        </p:txBody>
      </p:sp>
      <p:sp>
        <p:nvSpPr>
          <p:cNvPr id="4" name="スライド番号プレースホルダー 3">
            <a:extLst>
              <a:ext uri="{FF2B5EF4-FFF2-40B4-BE49-F238E27FC236}">
                <a16:creationId xmlns:a16="http://schemas.microsoft.com/office/drawing/2014/main" id="{3A9AFA95-55AB-4999-B504-EB77553D2061}"/>
              </a:ext>
            </a:extLst>
          </p:cNvPr>
          <p:cNvSpPr>
            <a:spLocks noGrp="1"/>
          </p:cNvSpPr>
          <p:nvPr>
            <p:ph type="sldNum" sz="quarter" idx="12"/>
          </p:nvPr>
        </p:nvSpPr>
        <p:spPr/>
        <p:txBody>
          <a:bodyPr/>
          <a:lstStyle/>
          <a:p>
            <a:fld id="{6CC31726-32D1-4B8E-A9C7-6F5CE3C746E8}" type="slidenum">
              <a:rPr lang="en-US" smtClean="0"/>
              <a:t>17</a:t>
            </a:fld>
            <a:endParaRPr lang="en-US" dirty="0"/>
          </a:p>
        </p:txBody>
      </p:sp>
      <p:sp>
        <p:nvSpPr>
          <p:cNvPr id="5" name="正方形/長方形 4">
            <a:extLst>
              <a:ext uri="{FF2B5EF4-FFF2-40B4-BE49-F238E27FC236}">
                <a16:creationId xmlns:a16="http://schemas.microsoft.com/office/drawing/2014/main" id="{4DB70B87-F9BA-480E-B92D-91BE94F4B30C}"/>
              </a:ext>
            </a:extLst>
          </p:cNvPr>
          <p:cNvSpPr/>
          <p:nvPr/>
        </p:nvSpPr>
        <p:spPr>
          <a:xfrm>
            <a:off x="6942752" y="13174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6" name="正方形/長方形 5">
            <a:extLst>
              <a:ext uri="{FF2B5EF4-FFF2-40B4-BE49-F238E27FC236}">
                <a16:creationId xmlns:a16="http://schemas.microsoft.com/office/drawing/2014/main" id="{9E30E385-86A1-4FF8-87B2-9CBD77BD9147}"/>
              </a:ext>
            </a:extLst>
          </p:cNvPr>
          <p:cNvSpPr/>
          <p:nvPr/>
        </p:nvSpPr>
        <p:spPr>
          <a:xfrm>
            <a:off x="6394017" y="1662020"/>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7" name="正方形/長方形 6">
            <a:extLst>
              <a:ext uri="{FF2B5EF4-FFF2-40B4-BE49-F238E27FC236}">
                <a16:creationId xmlns:a16="http://schemas.microsoft.com/office/drawing/2014/main" id="{BAF8BB87-B1A5-413A-8BED-DCDC9973766C}"/>
              </a:ext>
            </a:extLst>
          </p:cNvPr>
          <p:cNvSpPr/>
          <p:nvPr/>
        </p:nvSpPr>
        <p:spPr>
          <a:xfrm>
            <a:off x="5412098" y="203166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8" name="正方形/長方形 7">
            <a:extLst>
              <a:ext uri="{FF2B5EF4-FFF2-40B4-BE49-F238E27FC236}">
                <a16:creationId xmlns:a16="http://schemas.microsoft.com/office/drawing/2014/main" id="{6B8584AD-F71A-4CA4-9433-744D145A0129}"/>
              </a:ext>
            </a:extLst>
          </p:cNvPr>
          <p:cNvSpPr/>
          <p:nvPr/>
        </p:nvSpPr>
        <p:spPr>
          <a:xfrm>
            <a:off x="3120311" y="312271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963E2D69-E2B8-44B3-AB8C-4B4C883C3C4A}"/>
              </a:ext>
            </a:extLst>
          </p:cNvPr>
          <p:cNvSpPr/>
          <p:nvPr/>
        </p:nvSpPr>
        <p:spPr>
          <a:xfrm>
            <a:off x="6908111" y="343193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8053B380-F3B5-415D-903C-B18ED677D85D}"/>
              </a:ext>
            </a:extLst>
          </p:cNvPr>
          <p:cNvSpPr/>
          <p:nvPr/>
        </p:nvSpPr>
        <p:spPr>
          <a:xfrm>
            <a:off x="3120310" y="386501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08C7439D-ED67-4E30-BD58-DCE001376243}"/>
              </a:ext>
            </a:extLst>
          </p:cNvPr>
          <p:cNvSpPr/>
          <p:nvPr/>
        </p:nvSpPr>
        <p:spPr>
          <a:xfrm>
            <a:off x="3923930" y="4922097"/>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2" name="正方形/長方形 11">
            <a:extLst>
              <a:ext uri="{FF2B5EF4-FFF2-40B4-BE49-F238E27FC236}">
                <a16:creationId xmlns:a16="http://schemas.microsoft.com/office/drawing/2014/main" id="{86085BD9-1460-4CA1-A839-C18D96D5020D}"/>
              </a:ext>
            </a:extLst>
          </p:cNvPr>
          <p:cNvSpPr/>
          <p:nvPr/>
        </p:nvSpPr>
        <p:spPr>
          <a:xfrm>
            <a:off x="1695694" y="5525887"/>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337593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EA0A803-343E-446A-9C1D-C33028DAB3E4}"/>
              </a:ext>
            </a:extLst>
          </p:cNvPr>
          <p:cNvPicPr>
            <a:picLocks noChangeAspect="1"/>
          </p:cNvPicPr>
          <p:nvPr/>
        </p:nvPicPr>
        <p:blipFill>
          <a:blip r:embed="rId2"/>
          <a:stretch>
            <a:fillRect/>
          </a:stretch>
        </p:blipFill>
        <p:spPr>
          <a:xfrm>
            <a:off x="3177539" y="4886894"/>
            <a:ext cx="3121806" cy="979716"/>
          </a:xfrm>
          <a:prstGeom prst="rect">
            <a:avLst/>
          </a:prstGeom>
        </p:spPr>
      </p:pic>
      <p:pic>
        <p:nvPicPr>
          <p:cNvPr id="13" name="図 12">
            <a:extLst>
              <a:ext uri="{FF2B5EF4-FFF2-40B4-BE49-F238E27FC236}">
                <a16:creationId xmlns:a16="http://schemas.microsoft.com/office/drawing/2014/main" id="{EAEB5DF6-3575-4AF5-9788-861FBDBAA744}"/>
              </a:ext>
            </a:extLst>
          </p:cNvPr>
          <p:cNvPicPr>
            <a:picLocks noChangeAspect="1"/>
          </p:cNvPicPr>
          <p:nvPr/>
        </p:nvPicPr>
        <p:blipFill>
          <a:blip r:embed="rId3"/>
          <a:stretch>
            <a:fillRect/>
          </a:stretch>
        </p:blipFill>
        <p:spPr>
          <a:xfrm>
            <a:off x="3175635" y="3371442"/>
            <a:ext cx="2914239" cy="913294"/>
          </a:xfrm>
          <a:prstGeom prst="rect">
            <a:avLst/>
          </a:prstGeom>
        </p:spPr>
      </p:pic>
      <p:pic>
        <p:nvPicPr>
          <p:cNvPr id="12" name="図 11">
            <a:extLst>
              <a:ext uri="{FF2B5EF4-FFF2-40B4-BE49-F238E27FC236}">
                <a16:creationId xmlns:a16="http://schemas.microsoft.com/office/drawing/2014/main" id="{2D9F8527-472D-467D-9B2C-6455D1509612}"/>
              </a:ext>
            </a:extLst>
          </p:cNvPr>
          <p:cNvPicPr>
            <a:picLocks noChangeAspect="1"/>
          </p:cNvPicPr>
          <p:nvPr/>
        </p:nvPicPr>
        <p:blipFill>
          <a:blip r:embed="rId4"/>
          <a:stretch>
            <a:fillRect/>
          </a:stretch>
        </p:blipFill>
        <p:spPr>
          <a:xfrm>
            <a:off x="2951797" y="1458961"/>
            <a:ext cx="2930844" cy="1137466"/>
          </a:xfrm>
          <a:prstGeom prst="rect">
            <a:avLst/>
          </a:prstGeom>
        </p:spPr>
      </p:pic>
      <p:sp>
        <p:nvSpPr>
          <p:cNvPr id="2" name="タイトル 1">
            <a:extLst>
              <a:ext uri="{FF2B5EF4-FFF2-40B4-BE49-F238E27FC236}">
                <a16:creationId xmlns:a16="http://schemas.microsoft.com/office/drawing/2014/main" id="{AE3B125C-D00E-4E56-921F-29AD78261DA3}"/>
              </a:ext>
            </a:extLst>
          </p:cNvPr>
          <p:cNvSpPr>
            <a:spLocks noGrp="1"/>
          </p:cNvSpPr>
          <p:nvPr>
            <p:ph type="title"/>
          </p:nvPr>
        </p:nvSpPr>
        <p:spPr/>
        <p:txBody>
          <a:bodyPr/>
          <a:lstStyle/>
          <a:p>
            <a:r>
              <a:rPr lang="ja-JP" altLang="en-US" dirty="0"/>
              <a:t>ベイズの定理</a:t>
            </a:r>
            <a:endParaRPr lang="en-US" dirty="0"/>
          </a:p>
        </p:txBody>
      </p:sp>
      <p:sp>
        <p:nvSpPr>
          <p:cNvPr id="4" name="スライド番号プレースホルダー 3">
            <a:extLst>
              <a:ext uri="{FF2B5EF4-FFF2-40B4-BE49-F238E27FC236}">
                <a16:creationId xmlns:a16="http://schemas.microsoft.com/office/drawing/2014/main" id="{02B5DA85-DED3-46FF-A76C-C5DA7CCBD7F0}"/>
              </a:ext>
            </a:extLst>
          </p:cNvPr>
          <p:cNvSpPr>
            <a:spLocks noGrp="1"/>
          </p:cNvSpPr>
          <p:nvPr>
            <p:ph type="sldNum" sz="quarter" idx="12"/>
          </p:nvPr>
        </p:nvSpPr>
        <p:spPr/>
        <p:txBody>
          <a:bodyPr/>
          <a:lstStyle/>
          <a:p>
            <a:fld id="{6CC31726-32D1-4B8E-A9C7-6F5CE3C746E8}" type="slidenum">
              <a:rPr lang="en-US" smtClean="0"/>
              <a:t>18</a:t>
            </a:fld>
            <a:endParaRPr lang="en-US" dirty="0"/>
          </a:p>
        </p:txBody>
      </p:sp>
      <p:sp>
        <p:nvSpPr>
          <p:cNvPr id="7" name="コンテンツ プレースホルダー 6">
            <a:extLst>
              <a:ext uri="{FF2B5EF4-FFF2-40B4-BE49-F238E27FC236}">
                <a16:creationId xmlns:a16="http://schemas.microsoft.com/office/drawing/2014/main" id="{4775A71F-E69C-48CC-AAD6-07EB3D822E87}"/>
              </a:ext>
            </a:extLst>
          </p:cNvPr>
          <p:cNvSpPr>
            <a:spLocks noGrp="1"/>
          </p:cNvSpPr>
          <p:nvPr>
            <p:ph idx="1"/>
          </p:nvPr>
        </p:nvSpPr>
        <p:spPr>
          <a:xfrm>
            <a:off x="628650" y="987578"/>
            <a:ext cx="7886700" cy="5535142"/>
          </a:xfrm>
        </p:spPr>
        <p:txBody>
          <a:bodyPr>
            <a:normAutofit lnSpcReduction="10000"/>
          </a:bodyPr>
          <a:lstStyle/>
          <a:p>
            <a:pPr marL="0" indent="0">
              <a:buNone/>
            </a:pPr>
            <a:r>
              <a:rPr lang="ja-JP" altLang="en-US" sz="2400" dirty="0"/>
              <a:t>事象</a:t>
            </a:r>
            <a:r>
              <a:rPr lang="en-US" altLang="ja-JP" sz="2400" dirty="0"/>
              <a:t>A</a:t>
            </a:r>
            <a:r>
              <a:rPr lang="ja-JP" altLang="en-US" sz="2400" dirty="0"/>
              <a:t>が起きる確率を</a:t>
            </a:r>
            <a:r>
              <a:rPr lang="en-US" altLang="ja-JP" sz="2400" dirty="0"/>
              <a:t>p(A)</a:t>
            </a:r>
            <a:r>
              <a:rPr lang="ja-JP" altLang="en-US" sz="2400" dirty="0"/>
              <a:t> ，事象</a:t>
            </a:r>
            <a:r>
              <a:rPr lang="en-US" altLang="ja-JP" sz="2400" dirty="0"/>
              <a:t>B</a:t>
            </a:r>
            <a:r>
              <a:rPr lang="ja-JP" altLang="en-US" sz="2400" dirty="0"/>
              <a:t>が起きる確率を</a:t>
            </a:r>
            <a:r>
              <a:rPr lang="en-US" altLang="ja-JP" sz="2400" dirty="0"/>
              <a:t>p(B)</a:t>
            </a:r>
            <a:r>
              <a:rPr lang="ja-JP" altLang="en-US" sz="2400" dirty="0" err="1"/>
              <a:t>，</a:t>
            </a:r>
            <a:r>
              <a:rPr lang="ja-JP" altLang="en-US" sz="2400" dirty="0"/>
              <a:t>事象</a:t>
            </a:r>
            <a:r>
              <a:rPr lang="en-US" altLang="ja-JP" sz="2400" dirty="0"/>
              <a:t>B</a:t>
            </a:r>
            <a:r>
              <a:rPr lang="ja-JP" altLang="en-US" sz="2400" dirty="0"/>
              <a:t>が起こった後，事象</a:t>
            </a:r>
            <a:r>
              <a:rPr lang="en-US" altLang="ja-JP" sz="2400" dirty="0"/>
              <a:t>A</a:t>
            </a:r>
            <a:r>
              <a:rPr lang="ja-JP" altLang="en-US" sz="2400" dirty="0"/>
              <a:t>が起こる確率を</a:t>
            </a:r>
            <a:r>
              <a:rPr lang="en-US" altLang="ja-JP" sz="2400" dirty="0"/>
              <a:t>p(A|B)</a:t>
            </a:r>
            <a:r>
              <a:rPr lang="ja-JP" altLang="en-US" sz="2400" dirty="0"/>
              <a:t>は</a:t>
            </a:r>
            <a:endParaRPr lang="en-US" altLang="ja-JP" sz="2400" dirty="0"/>
          </a:p>
          <a:p>
            <a:endParaRPr lang="en-US" sz="2400" dirty="0"/>
          </a:p>
          <a:p>
            <a:endParaRPr lang="en-US" sz="2400" dirty="0"/>
          </a:p>
          <a:p>
            <a:pPr marL="0" indent="0">
              <a:buNone/>
            </a:pPr>
            <a:r>
              <a:rPr lang="ja-JP" altLang="en-US" sz="2400" dirty="0"/>
              <a:t>と定義されます．事象</a:t>
            </a:r>
            <a:r>
              <a:rPr lang="en-US" altLang="ja-JP" sz="2400" dirty="0"/>
              <a:t>A</a:t>
            </a:r>
            <a:r>
              <a:rPr lang="ja-JP" altLang="en-US" sz="2400" dirty="0"/>
              <a:t>と</a:t>
            </a:r>
            <a:r>
              <a:rPr lang="en-US" altLang="ja-JP" sz="2400" dirty="0"/>
              <a:t>B</a:t>
            </a:r>
            <a:r>
              <a:rPr lang="ja-JP" altLang="en-US" sz="2400" dirty="0"/>
              <a:t>が同時に起きる確率は</a:t>
            </a:r>
            <a:r>
              <a:rPr lang="en-US" altLang="ja-JP" sz="2400" dirty="0"/>
              <a:t>p(A,B)</a:t>
            </a:r>
            <a:r>
              <a:rPr lang="ja-JP" altLang="en-US" sz="2400" dirty="0"/>
              <a:t>で表されます．また，上式を式変形すると，</a:t>
            </a:r>
            <a:endParaRPr lang="en-US" altLang="ja-JP"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p(A,B)</a:t>
            </a:r>
            <a:r>
              <a:rPr lang="ja-JP" altLang="en-US" sz="2400" dirty="0"/>
              <a:t>と</a:t>
            </a:r>
            <a:r>
              <a:rPr lang="en-US" altLang="ja-JP" sz="2400" dirty="0"/>
              <a:t>p(B,A)</a:t>
            </a:r>
            <a:r>
              <a:rPr lang="ja-JP" altLang="en-US" sz="2400" dirty="0"/>
              <a:t>は同じものなので，次の式が得られます．</a:t>
            </a:r>
            <a:endParaRPr lang="en-US" altLang="ja-JP" sz="2400" dirty="0"/>
          </a:p>
          <a:p>
            <a:pPr marL="0" indent="0">
              <a:buNone/>
            </a:pPr>
            <a:endParaRPr lang="en-US" sz="2400" dirty="0"/>
          </a:p>
          <a:p>
            <a:pPr marL="0" indent="0">
              <a:buNone/>
            </a:pPr>
            <a:endParaRPr lang="en-US" sz="2400" dirty="0"/>
          </a:p>
          <a:p>
            <a:pPr marL="0" indent="0">
              <a:buNone/>
            </a:pPr>
            <a:r>
              <a:rPr lang="ja-JP" altLang="en-US" sz="2400" dirty="0"/>
              <a:t>この式のことを，ベイズの定理と呼びます．</a:t>
            </a:r>
            <a:endParaRPr lang="en-US" sz="2400" dirty="0"/>
          </a:p>
        </p:txBody>
      </p:sp>
    </p:spTree>
    <p:extLst>
      <p:ext uri="{BB962C8B-B14F-4D97-AF65-F5344CB8AC3E}">
        <p14:creationId xmlns:p14="http://schemas.microsoft.com/office/powerpoint/2010/main" val="195636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7104623-DA5A-43B3-B9AE-705995178CEB}"/>
              </a:ext>
            </a:extLst>
          </p:cNvPr>
          <p:cNvPicPr>
            <a:picLocks noChangeAspect="1"/>
          </p:cNvPicPr>
          <p:nvPr/>
        </p:nvPicPr>
        <p:blipFill>
          <a:blip r:embed="rId2"/>
          <a:stretch>
            <a:fillRect/>
          </a:stretch>
        </p:blipFill>
        <p:spPr>
          <a:xfrm>
            <a:off x="2579370" y="1675559"/>
            <a:ext cx="3592830" cy="948574"/>
          </a:xfrm>
          <a:prstGeom prst="rect">
            <a:avLst/>
          </a:prstGeom>
        </p:spPr>
      </p:pic>
      <p:pic>
        <p:nvPicPr>
          <p:cNvPr id="7" name="図 6">
            <a:extLst>
              <a:ext uri="{FF2B5EF4-FFF2-40B4-BE49-F238E27FC236}">
                <a16:creationId xmlns:a16="http://schemas.microsoft.com/office/drawing/2014/main" id="{0E40645F-52BF-4240-9E94-AE740FF9FB88}"/>
              </a:ext>
            </a:extLst>
          </p:cNvPr>
          <p:cNvPicPr>
            <a:picLocks noChangeAspect="1"/>
          </p:cNvPicPr>
          <p:nvPr/>
        </p:nvPicPr>
        <p:blipFill>
          <a:blip r:embed="rId3"/>
          <a:stretch>
            <a:fillRect/>
          </a:stretch>
        </p:blipFill>
        <p:spPr>
          <a:xfrm>
            <a:off x="1411605" y="5774768"/>
            <a:ext cx="6564470" cy="931785"/>
          </a:xfrm>
          <a:prstGeom prst="rect">
            <a:avLst/>
          </a:prstGeom>
        </p:spPr>
      </p:pic>
      <p:pic>
        <p:nvPicPr>
          <p:cNvPr id="6" name="図 5">
            <a:extLst>
              <a:ext uri="{FF2B5EF4-FFF2-40B4-BE49-F238E27FC236}">
                <a16:creationId xmlns:a16="http://schemas.microsoft.com/office/drawing/2014/main" id="{57956509-F725-4904-880B-F8CC7B9B47F6}"/>
              </a:ext>
            </a:extLst>
          </p:cNvPr>
          <p:cNvPicPr>
            <a:picLocks noChangeAspect="1"/>
          </p:cNvPicPr>
          <p:nvPr/>
        </p:nvPicPr>
        <p:blipFill>
          <a:blip r:embed="rId4"/>
          <a:stretch>
            <a:fillRect/>
          </a:stretch>
        </p:blipFill>
        <p:spPr>
          <a:xfrm>
            <a:off x="2049780" y="4973968"/>
            <a:ext cx="5439612" cy="763896"/>
          </a:xfrm>
          <a:prstGeom prst="rect">
            <a:avLst/>
          </a:prstGeom>
        </p:spPr>
      </p:pic>
      <p:sp>
        <p:nvSpPr>
          <p:cNvPr id="2" name="タイトル 1">
            <a:extLst>
              <a:ext uri="{FF2B5EF4-FFF2-40B4-BE49-F238E27FC236}">
                <a16:creationId xmlns:a16="http://schemas.microsoft.com/office/drawing/2014/main" id="{924D3CB6-9661-439B-85BC-19BEDFE54259}"/>
              </a:ext>
            </a:extLst>
          </p:cNvPr>
          <p:cNvSpPr>
            <a:spLocks noGrp="1"/>
          </p:cNvSpPr>
          <p:nvPr>
            <p:ph type="title"/>
          </p:nvPr>
        </p:nvSpPr>
        <p:spPr/>
        <p:txBody>
          <a:bodyPr/>
          <a:lstStyle/>
          <a:p>
            <a:r>
              <a:rPr lang="ja-JP" altLang="en-US" dirty="0"/>
              <a:t>ベイズの定理</a:t>
            </a:r>
            <a:endParaRPr lang="en-US" dirty="0"/>
          </a:p>
        </p:txBody>
      </p:sp>
      <p:sp>
        <p:nvSpPr>
          <p:cNvPr id="3" name="コンテンツ プレースホルダー 2">
            <a:extLst>
              <a:ext uri="{FF2B5EF4-FFF2-40B4-BE49-F238E27FC236}">
                <a16:creationId xmlns:a16="http://schemas.microsoft.com/office/drawing/2014/main" id="{CEB45D17-3300-4CDA-8242-94487944462F}"/>
              </a:ext>
            </a:extLst>
          </p:cNvPr>
          <p:cNvSpPr>
            <a:spLocks noGrp="1"/>
          </p:cNvSpPr>
          <p:nvPr>
            <p:ph idx="1"/>
          </p:nvPr>
        </p:nvSpPr>
        <p:spPr/>
        <p:txBody>
          <a:bodyPr>
            <a:normAutofit/>
          </a:bodyPr>
          <a:lstStyle/>
          <a:p>
            <a:pPr marL="0" indent="0">
              <a:buNone/>
            </a:pPr>
            <a:r>
              <a:rPr lang="ja-JP" altLang="en-US" sz="2400" dirty="0"/>
              <a:t>ここで，例えば</a:t>
            </a:r>
            <a:r>
              <a:rPr lang="en-US" altLang="ja-JP" sz="2400" dirty="0"/>
              <a:t>B=X</a:t>
            </a:r>
            <a:r>
              <a:rPr lang="ja-JP" altLang="en-US" sz="2400" dirty="0"/>
              <a:t>（観測データ，既知）</a:t>
            </a:r>
            <a:r>
              <a:rPr lang="en-US" altLang="ja-JP" sz="2400" dirty="0"/>
              <a:t>, A=Ci</a:t>
            </a:r>
            <a:r>
              <a:rPr lang="ja-JP" altLang="en-US" sz="2400" dirty="0"/>
              <a:t>（クラス，未知）とすると，</a:t>
            </a:r>
            <a:endParaRPr lang="en-US" sz="2400" dirty="0"/>
          </a:p>
          <a:p>
            <a:endParaRPr lang="en-US" sz="2400" dirty="0"/>
          </a:p>
          <a:p>
            <a:endParaRPr lang="en-US" sz="2400" dirty="0"/>
          </a:p>
          <a:p>
            <a:pPr marL="0" indent="0">
              <a:buNone/>
            </a:pPr>
            <a:r>
              <a:rPr lang="ja-JP" altLang="en-US" sz="2400" dirty="0"/>
              <a:t>ベイズの定理の各項は以下のように呼ばれます</a:t>
            </a:r>
            <a:endParaRPr lang="en-US" sz="2400" dirty="0"/>
          </a:p>
          <a:p>
            <a:pPr marL="457200" lvl="1" indent="0">
              <a:buNone/>
            </a:pPr>
            <a:r>
              <a:rPr lang="en-US" sz="2000" dirty="0"/>
              <a:t>p(</a:t>
            </a:r>
            <a:r>
              <a:rPr lang="en-US" sz="2000" dirty="0" err="1"/>
              <a:t>Ci|X</a:t>
            </a:r>
            <a:r>
              <a:rPr lang="en-US" sz="2000" dirty="0"/>
              <a:t>): </a:t>
            </a:r>
            <a:r>
              <a:rPr lang="ja-JP" altLang="en-US" sz="2000" dirty="0"/>
              <a:t>事後分布</a:t>
            </a:r>
            <a:endParaRPr lang="en-US" altLang="ja-JP" sz="2000" dirty="0"/>
          </a:p>
          <a:p>
            <a:pPr marL="457200" lvl="1" indent="0">
              <a:buNone/>
            </a:pPr>
            <a:r>
              <a:rPr lang="en-US" sz="2000" dirty="0"/>
              <a:t>P(</a:t>
            </a:r>
            <a:r>
              <a:rPr lang="en-US" sz="2000" dirty="0" err="1"/>
              <a:t>X|Ci</a:t>
            </a:r>
            <a:r>
              <a:rPr lang="en-US" sz="2000" dirty="0"/>
              <a:t>): </a:t>
            </a:r>
            <a:r>
              <a:rPr lang="ja-JP" altLang="en-US" sz="2000" dirty="0"/>
              <a:t>尤度，尤度関数</a:t>
            </a:r>
            <a:endParaRPr lang="en-US" altLang="ja-JP" sz="2000" dirty="0"/>
          </a:p>
          <a:p>
            <a:pPr marL="457200" lvl="1" indent="0">
              <a:buNone/>
            </a:pPr>
            <a:r>
              <a:rPr lang="en-US" sz="2000" dirty="0"/>
              <a:t>P(Ci): </a:t>
            </a:r>
            <a:r>
              <a:rPr lang="ja-JP" altLang="en-US" sz="2000" dirty="0"/>
              <a:t>事前分布</a:t>
            </a:r>
            <a:endParaRPr lang="en-US" altLang="ja-JP" sz="2000" dirty="0"/>
          </a:p>
          <a:p>
            <a:pPr marL="457200" lvl="1" indent="0">
              <a:buNone/>
            </a:pPr>
            <a:r>
              <a:rPr lang="en-US" sz="2000" dirty="0"/>
              <a:t>P(X): </a:t>
            </a:r>
            <a:r>
              <a:rPr lang="ja-JP" altLang="en-US" sz="2000" dirty="0"/>
              <a:t>エビデンス，周辺尤度</a:t>
            </a:r>
            <a:endParaRPr lang="en-US" altLang="ja-JP" sz="2400" dirty="0"/>
          </a:p>
          <a:p>
            <a:pPr marL="0" indent="0">
              <a:buNone/>
            </a:pPr>
            <a:r>
              <a:rPr lang="ja-JP" altLang="en-US" sz="2400" dirty="0"/>
              <a:t>また，周辺尤度は</a:t>
            </a:r>
            <a:endParaRPr lang="en-US" altLang="ja-JP" sz="2400" dirty="0"/>
          </a:p>
          <a:p>
            <a:endParaRPr lang="en-US" sz="2400" dirty="0"/>
          </a:p>
          <a:p>
            <a:pPr marL="0" indent="0">
              <a:buNone/>
            </a:pPr>
            <a:r>
              <a:rPr lang="ja-JP" altLang="en-US" sz="2400" dirty="0"/>
              <a:t>より，</a:t>
            </a:r>
            <a:endParaRPr lang="en-US" altLang="ja-JP" sz="2400" dirty="0"/>
          </a:p>
          <a:p>
            <a:endParaRPr lang="en-US" sz="2400" dirty="0"/>
          </a:p>
        </p:txBody>
      </p:sp>
      <p:sp>
        <p:nvSpPr>
          <p:cNvPr id="4" name="スライド番号プレースホルダー 3">
            <a:extLst>
              <a:ext uri="{FF2B5EF4-FFF2-40B4-BE49-F238E27FC236}">
                <a16:creationId xmlns:a16="http://schemas.microsoft.com/office/drawing/2014/main" id="{FF33C094-B766-44FF-9C8F-32FA3A9F414A}"/>
              </a:ext>
            </a:extLst>
          </p:cNvPr>
          <p:cNvSpPr>
            <a:spLocks noGrp="1"/>
          </p:cNvSpPr>
          <p:nvPr>
            <p:ph type="sldNum" sz="quarter" idx="12"/>
          </p:nvPr>
        </p:nvSpPr>
        <p:spPr/>
        <p:txBody>
          <a:bodyPr/>
          <a:lstStyle/>
          <a:p>
            <a:fld id="{6CC31726-32D1-4B8E-A9C7-6F5CE3C746E8}" type="slidenum">
              <a:rPr lang="en-US" smtClean="0"/>
              <a:t>19</a:t>
            </a:fld>
            <a:endParaRPr lang="en-US" dirty="0"/>
          </a:p>
        </p:txBody>
      </p:sp>
    </p:spTree>
    <p:extLst>
      <p:ext uri="{BB962C8B-B14F-4D97-AF65-F5344CB8AC3E}">
        <p14:creationId xmlns:p14="http://schemas.microsoft.com/office/powerpoint/2010/main" val="219258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6D111E-3A66-4A14-9DF1-28FFC7E2AC7C}"/>
              </a:ext>
            </a:extLst>
          </p:cNvPr>
          <p:cNvSpPr>
            <a:spLocks noGrp="1"/>
          </p:cNvSpPr>
          <p:nvPr>
            <p:ph type="title"/>
          </p:nvPr>
        </p:nvSpPr>
        <p:spPr/>
        <p:txBody>
          <a:bodyPr/>
          <a:lstStyle/>
          <a:p>
            <a:r>
              <a:rPr lang="ja-JP" altLang="en-US" dirty="0"/>
              <a:t>発表の流れ</a:t>
            </a:r>
            <a:endParaRPr lang="en-US" dirty="0"/>
          </a:p>
        </p:txBody>
      </p:sp>
      <p:sp>
        <p:nvSpPr>
          <p:cNvPr id="3" name="コンテンツ プレースホルダー 2">
            <a:extLst>
              <a:ext uri="{FF2B5EF4-FFF2-40B4-BE49-F238E27FC236}">
                <a16:creationId xmlns:a16="http://schemas.microsoft.com/office/drawing/2014/main" id="{E1F3118B-941D-467B-B4B5-DBC485CA4ED2}"/>
              </a:ext>
            </a:extLst>
          </p:cNvPr>
          <p:cNvSpPr>
            <a:spLocks noGrp="1"/>
          </p:cNvSpPr>
          <p:nvPr>
            <p:ph idx="1"/>
          </p:nvPr>
        </p:nvSpPr>
        <p:spPr>
          <a:xfrm>
            <a:off x="628650" y="1025832"/>
            <a:ext cx="8515350" cy="5265119"/>
          </a:xfrm>
        </p:spPr>
        <p:txBody>
          <a:bodyPr>
            <a:normAutofit/>
          </a:bodyPr>
          <a:lstStyle/>
          <a:p>
            <a:r>
              <a:rPr lang="ja-JP" altLang="en-US" sz="2400" dirty="0"/>
              <a:t>約</a:t>
            </a:r>
            <a:r>
              <a:rPr lang="en-US" altLang="ja-JP" sz="2400" dirty="0"/>
              <a:t>3</a:t>
            </a:r>
            <a:r>
              <a:rPr lang="ja-JP" altLang="en-US" sz="2400" dirty="0"/>
              <a:t>か月間でやってきたことをダイジェスト的に発表する</a:t>
            </a:r>
            <a:endParaRPr lang="en-US" altLang="ja-JP" sz="2400" dirty="0"/>
          </a:p>
          <a:p>
            <a:endParaRPr lang="en-US" altLang="ja-JP" sz="2400" dirty="0"/>
          </a:p>
          <a:p>
            <a:r>
              <a:rPr lang="ja-JP" altLang="en-US" sz="2400" dirty="0"/>
              <a:t>頑張ったところを詳しく発表する</a:t>
            </a:r>
            <a:endParaRPr lang="en-US" sz="2400" dirty="0"/>
          </a:p>
        </p:txBody>
      </p:sp>
      <p:sp>
        <p:nvSpPr>
          <p:cNvPr id="4" name="スライド番号プレースホルダー 3">
            <a:extLst>
              <a:ext uri="{FF2B5EF4-FFF2-40B4-BE49-F238E27FC236}">
                <a16:creationId xmlns:a16="http://schemas.microsoft.com/office/drawing/2014/main" id="{2EA53E50-E2C6-4AA9-BE37-BC02D4DECD17}"/>
              </a:ext>
            </a:extLst>
          </p:cNvPr>
          <p:cNvSpPr>
            <a:spLocks noGrp="1"/>
          </p:cNvSpPr>
          <p:nvPr>
            <p:ph type="sldNum" sz="quarter" idx="12"/>
          </p:nvPr>
        </p:nvSpPr>
        <p:spPr/>
        <p:txBody>
          <a:bodyPr/>
          <a:lstStyle/>
          <a:p>
            <a:fld id="{6CC31726-32D1-4B8E-A9C7-6F5CE3C746E8}" type="slidenum">
              <a:rPr lang="en-US" smtClean="0"/>
              <a:t>2</a:t>
            </a:fld>
            <a:endParaRPr lang="en-US" dirty="0"/>
          </a:p>
        </p:txBody>
      </p:sp>
    </p:spTree>
    <p:extLst>
      <p:ext uri="{BB962C8B-B14F-4D97-AF65-F5344CB8AC3E}">
        <p14:creationId xmlns:p14="http://schemas.microsoft.com/office/powerpoint/2010/main" val="1736191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fontScale="92500"/>
              </a:bodyPr>
              <a:lstStyle/>
              <a:p>
                <a:pPr marL="0" indent="0">
                  <a:buNone/>
                </a:pPr>
                <a:r>
                  <a:rPr lang="ja-JP" altLang="en-US" sz="2400" b="1" dirty="0"/>
                  <a:t>与えられているもの</a:t>
                </a:r>
                <a:endParaRPr lang="en-US" altLang="ja-JP" sz="2400" b="1" dirty="0"/>
              </a:p>
              <a:p>
                <a:pPr marL="0" indent="0">
                  <a:buNone/>
                </a:pPr>
                <a:r>
                  <a:rPr lang="ja-JP" altLang="en-US" sz="2400" b="1" dirty="0"/>
                  <a:t>　</a:t>
                </a:r>
                <a:r>
                  <a:rPr lang="ja-JP" altLang="en-US" sz="2400" dirty="0"/>
                  <a:t>入力</a:t>
                </a:r>
                <a14:m>
                  <m:oMath xmlns:m="http://schemas.openxmlformats.org/officeDocument/2006/math">
                    <m:r>
                      <a:rPr lang="en-US" altLang="ja-JP" sz="2400" b="1" i="1" smtClean="0">
                        <a:latin typeface="Cambria Math" panose="02040503050406030204" pitchFamily="18" charset="0"/>
                      </a:rPr>
                      <m:t>𝒙</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1</m:t>
                        </m:r>
                      </m:sub>
                    </m:sSub>
                  </m:oMath>
                </a14:m>
                <a:r>
                  <a:rPr lang="en-US" altLang="ja-JP"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𝑁</m:t>
                        </m:r>
                      </m:sub>
                    </m:sSub>
                  </m:oMath>
                </a14:m>
                <a:r>
                  <a:rPr lang="en-US" altLang="ja-JP" sz="2400" dirty="0"/>
                  <a:t>), </a:t>
                </a:r>
                <a14:m>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ℝ</m:t>
                    </m:r>
                    <m:r>
                      <a:rPr lang="ja-JP" altLang="en-US" sz="2400" i="1">
                        <a:latin typeface="Cambria Math" panose="02040503050406030204" pitchFamily="18" charset="0"/>
                        <a:ea typeface="Cambria Math" panose="02040503050406030204" pitchFamily="18" charset="0"/>
                      </a:rPr>
                      <m:t>と</m:t>
                    </m:r>
                  </m:oMath>
                </a14:m>
                <a:r>
                  <a:rPr lang="ja-JP" altLang="en-US" sz="2400" dirty="0"/>
                  <a:t>出力</a:t>
                </a:r>
                <a14:m>
                  <m:oMath xmlns:m="http://schemas.openxmlformats.org/officeDocument/2006/math">
                    <m:r>
                      <a:rPr lang="en-US" altLang="ja-JP" sz="2400" b="1" i="1" smtClean="0">
                        <a:latin typeface="Cambria Math" panose="02040503050406030204" pitchFamily="18" charset="0"/>
                      </a:rPr>
                      <m:t>𝒚</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i="1">
                            <a:latin typeface="Cambria Math" panose="02040503050406030204" pitchFamily="18" charset="0"/>
                          </a:rPr>
                          <m:t>1</m:t>
                        </m:r>
                      </m:sub>
                    </m:sSub>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i="1">
                            <a:latin typeface="Cambria Math" panose="02040503050406030204" pitchFamily="18" charset="0"/>
                          </a:rPr>
                          <m:t>𝑁</m:t>
                        </m:r>
                      </m:sub>
                    </m:sSub>
                  </m:oMath>
                </a14:m>
                <a:r>
                  <a:rPr lang="en-US" altLang="ja-JP" sz="2400" dirty="0"/>
                  <a:t>), </a:t>
                </a:r>
                <a14:m>
                  <m:oMath xmlns:m="http://schemas.openxmlformats.org/officeDocument/2006/math">
                    <m:r>
                      <a:rPr lang="en-US" altLang="ja-JP" sz="2400" b="0" i="1" smtClean="0">
                        <a:latin typeface="Cambria Math" panose="02040503050406030204" pitchFamily="18" charset="0"/>
                      </a:rPr>
                      <m:t>𝑦</m:t>
                    </m:r>
                  </m:oMath>
                </a14:m>
                <a:r>
                  <a:rPr lang="en-US" altLang="ja-JP" sz="2400" dirty="0"/>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ℝ</m:t>
                    </m:r>
                    <m:r>
                      <a:rPr lang="ja-JP" altLang="en-US" sz="2400" i="1" smtClean="0">
                        <a:latin typeface="Cambria Math" panose="02040503050406030204" pitchFamily="18" charset="0"/>
                        <a:ea typeface="Cambria Math" panose="02040503050406030204" pitchFamily="18" charset="0"/>
                      </a:rPr>
                      <m:t>の</m:t>
                    </m:r>
                  </m:oMath>
                </a14:m>
                <a:r>
                  <a:rPr lang="ja-JP" altLang="en-US" sz="2400" dirty="0"/>
                  <a:t>データセット</a:t>
                </a:r>
                <a:endParaRPr lang="en-US" altLang="ja-JP" sz="2400" dirty="0"/>
              </a:p>
              <a:p>
                <a:pPr marL="457200" lvl="1" indent="0">
                  <a:buNone/>
                </a:pPr>
                <a:endParaRPr lang="en-US" altLang="ja-JP" sz="2000" dirty="0"/>
              </a:p>
              <a:p>
                <a:pPr marL="0" indent="0">
                  <a:buNone/>
                </a:pPr>
                <a:r>
                  <a:rPr lang="ja-JP" altLang="en-US" sz="2400" b="1" dirty="0"/>
                  <a:t>仮定</a:t>
                </a:r>
                <a:endParaRPr lang="en-US" altLang="ja-JP" sz="2400" b="1" dirty="0"/>
              </a:p>
              <a:p>
                <a:pPr marL="0" indent="0">
                  <a:buNone/>
                </a:pPr>
                <a:r>
                  <a:rPr lang="ja-JP" altLang="en-US" sz="2400" dirty="0"/>
                  <a:t>　・データセットは，独立同分布（</a:t>
                </a:r>
                <a:r>
                  <a:rPr lang="en-US" altLang="ja-JP" sz="2400" dirty="0" err="1"/>
                  <a:t>i.i.d</a:t>
                </a:r>
                <a:r>
                  <a:rPr lang="en-US" altLang="ja-JP" sz="2400" dirty="0"/>
                  <a:t>.</a:t>
                </a:r>
                <a:r>
                  <a:rPr lang="ja-JP" altLang="en-US" sz="2400" dirty="0"/>
                  <a:t>）に従うとします．</a:t>
                </a:r>
                <a:endParaRPr lang="en-US" altLang="ja-JP" sz="2400" dirty="0"/>
              </a:p>
              <a:p>
                <a:pPr marL="0" indent="0">
                  <a:buNone/>
                </a:pPr>
                <a:r>
                  <a:rPr lang="ja-JP" altLang="en-US"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𝜖</m:t>
                    </m:r>
                  </m:oMath>
                </a14:m>
                <a:r>
                  <a:rPr lang="ja-JP" altLang="en-US" sz="2400" dirty="0"/>
                  <a:t>を次のように仮定します．</a:t>
                </a:r>
                <a:endParaRPr lang="en-US" altLang="ja-JP" sz="24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𝒘</m:t>
                          </m:r>
                        </m:e>
                      </m:d>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i="1">
                              <a:latin typeface="Cambria Math" panose="02040503050406030204" pitchFamily="18" charset="0"/>
                            </a:rPr>
                            <m:t>𝜖</m:t>
                          </m:r>
                        </m:e>
                        <m:sub>
                          <m:r>
                            <a:rPr lang="en-US" altLang="ja-JP" sz="2400" b="0" i="1" smtClean="0">
                              <a:latin typeface="Cambria Math" panose="02040503050406030204" pitchFamily="18" charset="0"/>
                            </a:rPr>
                            <m:t>𝑖</m:t>
                          </m:r>
                        </m:sub>
                      </m:sSub>
                    </m:oMath>
                  </m:oMathPara>
                </a14:m>
                <a:endParaRPr lang="en-US" altLang="ja-JP" sz="24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𝒘</m:t>
                          </m:r>
                        </m:e>
                      </m:d>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1" i="1" smtClean="0">
                              <a:latin typeface="Cambria Math" panose="02040503050406030204" pitchFamily="18" charset="0"/>
                            </a:rPr>
                            <m:t>𝒘</m:t>
                          </m:r>
                        </m:e>
                        <m:sup>
                          <m:r>
                            <a:rPr lang="en-US" altLang="ja-JP" sz="2400" b="0" i="1" smtClean="0">
                              <a:latin typeface="Cambria Math" panose="02040503050406030204" pitchFamily="18" charset="0"/>
                            </a:rPr>
                            <m:t>𝑇</m:t>
                          </m:r>
                        </m:sup>
                      </m:sSup>
                      <m:r>
                        <a:rPr lang="ja-JP" altLang="en-US" sz="2400" b="1" i="1" smtClean="0">
                          <a:latin typeface="Cambria Math" panose="02040503050406030204" pitchFamily="18" charset="0"/>
                        </a:rPr>
                        <m:t>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e>
                      </m:d>
                    </m:oMath>
                  </m:oMathPara>
                </a14:m>
                <a:endParaRPr lang="en-US" altLang="ja-JP" sz="24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𝜖</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𝑁</m:t>
                      </m:r>
                      <m:r>
                        <a:rPr lang="en-US" altLang="ja-JP" sz="2400" b="0" i="1" smtClean="0">
                          <a:latin typeface="Cambria Math" panose="02040503050406030204" pitchFamily="18" charset="0"/>
                        </a:rPr>
                        <m:t>(0,</m:t>
                      </m:r>
                      <m:sSup>
                        <m:sSupPr>
                          <m:ctrlPr>
                            <a:rPr lang="en-US" altLang="ja-JP" sz="2400" b="0" i="1" smtClean="0">
                              <a:latin typeface="Cambria Math" panose="02040503050406030204" pitchFamily="18" charset="0"/>
                            </a:rPr>
                          </m:ctrlPr>
                        </m:sSupPr>
                        <m:e>
                          <m:r>
                            <a:rPr lang="ja-JP" altLang="en-US" sz="2400" i="1">
                              <a:latin typeface="Cambria Math" panose="02040503050406030204" pitchFamily="18" charset="0"/>
                            </a:rPr>
                            <m:t>𝛽</m:t>
                          </m:r>
                        </m:e>
                        <m:sup>
                          <m:r>
                            <a:rPr lang="en-US" altLang="ja-JP" sz="2400" b="0" i="1" smtClean="0">
                              <a:latin typeface="Cambria Math" panose="02040503050406030204" pitchFamily="18" charset="0"/>
                            </a:rPr>
                            <m:t>−1</m:t>
                          </m:r>
                        </m:sup>
                      </m:sSup>
                      <m:r>
                        <a:rPr lang="en-US" altLang="ja-JP" sz="2400" b="0" i="1" smtClean="0">
                          <a:latin typeface="Cambria Math" panose="02040503050406030204" pitchFamily="18" charset="0"/>
                        </a:rPr>
                        <m:t>)</m:t>
                      </m:r>
                    </m:oMath>
                  </m:oMathPara>
                </a14:m>
                <a:endParaRPr lang="en-US" altLang="ja-JP" sz="2400" dirty="0"/>
              </a:p>
              <a:p>
                <a:pPr marL="0" indent="0">
                  <a:lnSpc>
                    <a:spcPct val="120000"/>
                  </a:lnSpc>
                  <a:buNone/>
                </a:pPr>
                <a:r>
                  <a:rPr lang="ja-JP" altLang="en-US" sz="2400" dirty="0"/>
                  <a:t>　・基底関数</a:t>
                </a:r>
                <a14:m>
                  <m:oMath xmlns:m="http://schemas.openxmlformats.org/officeDocument/2006/math">
                    <m:r>
                      <a:rPr lang="ja-JP" altLang="en-US" sz="2400" b="1" i="1" smtClean="0">
                        <a:latin typeface="Cambria Math" panose="02040503050406030204" pitchFamily="18" charset="0"/>
                      </a:rPr>
                      <m:t>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a14:m>
                <a:r>
                  <a:rPr lang="ja-JP" altLang="en-US" sz="2400" dirty="0"/>
                  <a:t>とパラメータ</a:t>
                </a:r>
                <a14:m>
                  <m:oMath xmlns:m="http://schemas.openxmlformats.org/officeDocument/2006/math">
                    <m:r>
                      <a:rPr lang="en-US" altLang="ja-JP" sz="2400" b="1" i="1" smtClean="0">
                        <a:latin typeface="Cambria Math" panose="02040503050406030204" pitchFamily="18" charset="0"/>
                      </a:rPr>
                      <m:t>𝒘</m:t>
                    </m:r>
                  </m:oMath>
                </a14:m>
                <a:r>
                  <a:rPr lang="ja-JP" altLang="en-US" sz="2400" dirty="0"/>
                  <a:t>は</a:t>
                </a:r>
                <a:r>
                  <a:rPr lang="en-US" altLang="ja-JP" sz="2400" dirty="0"/>
                  <a:t>D</a:t>
                </a:r>
                <a:r>
                  <a:rPr lang="ja-JP" altLang="en-US" sz="2400" dirty="0"/>
                  <a:t>個あるとします．</a:t>
                </a:r>
                <a:r>
                  <a:rPr lang="en-US" altLang="ja-JP" sz="2400" dirty="0"/>
                  <a:t>		</a:t>
                </a:r>
              </a:p>
              <a:p>
                <a:pPr marL="0" indent="0" algn="ctr">
                  <a:lnSpc>
                    <a:spcPct val="120000"/>
                  </a:lnSpc>
                  <a:buNone/>
                </a:pPr>
                <a14:m>
                  <m:oMath xmlns:m="http://schemas.openxmlformats.org/officeDocument/2006/math">
                    <m:r>
                      <a:rPr lang="ja-JP" altLang="en-US" sz="2400" b="1" i="1" smtClean="0">
                        <a:latin typeface="Cambria Math" panose="02040503050406030204" pitchFamily="18" charset="0"/>
                      </a:rPr>
                      <m:t>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e>
                    </m:d>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i="1">
                            <a:latin typeface="Cambria Math" panose="02040503050406030204" pitchFamily="18" charset="0"/>
                          </a:rPr>
                          <m:t>𝜙</m:t>
                        </m:r>
                      </m:e>
                      <m:sub>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𝑖</m:t>
                            </m:r>
                          </m:sub>
                        </m:sSub>
                      </m:e>
                    </m:d>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𝜙</m:t>
                        </m:r>
                      </m:e>
                      <m:sub>
                        <m:r>
                          <a:rPr lang="en-US" altLang="ja-JP" sz="2400" b="0" i="1" smtClean="0">
                            <a:latin typeface="Cambria Math" panose="02040503050406030204" pitchFamily="18" charset="0"/>
                          </a:rPr>
                          <m:t>𝐷</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𝑖</m:t>
                            </m:r>
                          </m:sub>
                        </m:sSub>
                      </m:e>
                    </m:d>
                  </m:oMath>
                </a14:m>
                <a:r>
                  <a:rPr lang="en-US" altLang="ja-JP" sz="24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400" b="1" i="1" smtClean="0">
                          <a:latin typeface="Cambria Math" panose="02040503050406030204" pitchFamily="18" charset="0"/>
                        </a:rPr>
                        <m:t>𝒘</m:t>
                      </m:r>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𝐷</m:t>
                          </m:r>
                        </m:sub>
                      </m:sSub>
                      <m:r>
                        <a:rPr lang="en-US" altLang="ja-JP" sz="2400" b="0" i="1" smtClean="0">
                          <a:latin typeface="Cambria Math" panose="02040503050406030204" pitchFamily="18" charset="0"/>
                        </a:rPr>
                        <m:t>)</m:t>
                      </m:r>
                    </m:oMath>
                  </m:oMathPara>
                </a14:m>
                <a:endParaRPr lang="en-US" altLang="ja-JP" sz="2400" dirty="0"/>
              </a:p>
              <a:p>
                <a:endParaRPr lang="en-US" sz="24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931"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20</a:t>
            </a:fld>
            <a:endParaRPr lang="en-US" dirty="0"/>
          </a:p>
        </p:txBody>
      </p:sp>
    </p:spTree>
    <p:extLst>
      <p:ext uri="{BB962C8B-B14F-4D97-AF65-F5344CB8AC3E}">
        <p14:creationId xmlns:p14="http://schemas.microsoft.com/office/powerpoint/2010/main" val="1701860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7886700" cy="5832168"/>
              </a:xfrm>
            </p:spPr>
            <p:txBody>
              <a:bodyPr>
                <a:normAutofit/>
              </a:bodyPr>
              <a:lstStyle/>
              <a:p>
                <a:pPr marL="0" indent="0">
                  <a:buNone/>
                </a:pPr>
                <a:r>
                  <a:rPr lang="ja-JP" altLang="en-US" sz="2200" b="1" dirty="0"/>
                  <a:t>ベイズの定理</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𝒘</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e>
                      </m:d>
                      <m:r>
                        <a:rPr lang="en-US" altLang="ja-JP" sz="2200" b="0" i="1" smtClean="0">
                          <a:latin typeface="Cambria Math" panose="02040503050406030204" pitchFamily="18" charset="0"/>
                        </a:rPr>
                        <m:t>=</m:t>
                      </m:r>
                      <m:f>
                        <m:fPr>
                          <m:ctrlPr>
                            <a:rPr lang="en-US" altLang="ja-JP" sz="2200" b="0" i="1" smtClean="0">
                              <a:latin typeface="Cambria Math" panose="02040503050406030204" pitchFamily="18" charset="0"/>
                            </a:rPr>
                          </m:ctrlPr>
                        </m:fPr>
                        <m:num>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𝒚</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r>
                            <a:rPr lang="en-US" altLang="ja-JP" sz="2200" b="0" i="1" smtClean="0">
                              <a:latin typeface="Cambria Math" panose="02040503050406030204" pitchFamily="18" charset="0"/>
                            </a:rPr>
                            <m:t>)</m:t>
                          </m:r>
                        </m:num>
                        <m:den>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den>
                      </m:f>
                    </m:oMath>
                  </m:oMathPara>
                </a14:m>
                <a:endParaRPr lang="en-US" altLang="ja-JP" sz="2200" dirty="0"/>
              </a:p>
              <a:p>
                <a:pPr marL="0" indent="0">
                  <a:buNone/>
                </a:pPr>
                <a:endParaRPr lang="en-US" altLang="ja-JP" sz="2200" dirty="0"/>
              </a:p>
              <a:p>
                <a:pPr marL="0" indent="0">
                  <a:buNone/>
                </a:pPr>
                <a:r>
                  <a:rPr lang="ja-JP" altLang="en-US" sz="2200" b="1" dirty="0"/>
                  <a:t>最尤推定のタスク</a:t>
                </a:r>
                <a:endParaRPr lang="en-US" altLang="ja-JP" sz="2200" b="1" dirty="0"/>
              </a:p>
              <a:p>
                <a:pPr marL="0" indent="0" algn="ctr">
                  <a:buNone/>
                </a:pP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𝒘</m:t>
                        </m:r>
                      </m:e>
                      <m:sub>
                        <m:r>
                          <a:rPr lang="en-US" sz="2200" b="0" i="1" smtClean="0">
                            <a:latin typeface="Cambria Math" panose="02040503050406030204" pitchFamily="18" charset="0"/>
                          </a:rPr>
                          <m:t>𝑀𝐿</m:t>
                        </m:r>
                      </m:sub>
                    </m:sSub>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m:rPr>
                            <m:sty m:val="p"/>
                          </m:rPr>
                          <a:rPr lang="en-US" sz="2200" b="0" i="0" smtClean="0">
                            <a:latin typeface="Cambria Math" panose="02040503050406030204" pitchFamily="18" charset="0"/>
                          </a:rPr>
                          <m:t>argmax</m:t>
                        </m:r>
                      </m:e>
                      <m:sub>
                        <m:r>
                          <a:rPr lang="en-US" sz="2200" b="1" i="1" smtClean="0">
                            <a:latin typeface="Cambria Math" panose="02040503050406030204" pitchFamily="18" charset="0"/>
                          </a:rPr>
                          <m:t>𝒘</m:t>
                        </m:r>
                      </m:sub>
                    </m:sSub>
                  </m:oMath>
                </a14:m>
                <a:r>
                  <a:rPr lang="en-US" sz="2200" dirty="0"/>
                  <a:t>p(</a:t>
                </a:r>
                <a14:m>
                  <m:oMath xmlns:m="http://schemas.openxmlformats.org/officeDocument/2006/math">
                    <m:r>
                      <a:rPr lang="en-US" sz="2200" b="1" i="1" smtClean="0">
                        <a:latin typeface="Cambria Math" panose="02040503050406030204" pitchFamily="18" charset="0"/>
                      </a:rPr>
                      <m:t>𝒚</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1" i="1" smtClean="0">
                        <a:latin typeface="Cambria Math" panose="02040503050406030204" pitchFamily="18" charset="0"/>
                      </a:rPr>
                      <m:t>𝒘</m:t>
                    </m:r>
                    <m:r>
                      <a:rPr lang="en-US" sz="2200" b="0" i="1" smtClean="0">
                        <a:latin typeface="Cambria Math" panose="02040503050406030204" pitchFamily="18" charset="0"/>
                        <a:ea typeface="Cambria Math" panose="02040503050406030204" pitchFamily="18" charset="0"/>
                      </a:rPr>
                      <m:t>)</m:t>
                    </m:r>
                  </m:oMath>
                </a14:m>
                <a:endParaRPr lang="en-US" sz="2200" dirty="0"/>
              </a:p>
              <a:p>
                <a:pPr marL="0" indent="0" algn="ctr">
                  <a:buNone/>
                </a:pPr>
                <a:endParaRPr lang="en-US" sz="2200" dirty="0"/>
              </a:p>
              <a:p>
                <a:pPr marL="0" indent="0">
                  <a:buNone/>
                </a:pPr>
                <a:r>
                  <a:rPr lang="ja-JP" altLang="en-US" sz="2200" dirty="0"/>
                  <a:t>推定した</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𝒘</m:t>
                        </m:r>
                      </m:e>
                      <m:sub>
                        <m:r>
                          <a:rPr lang="en-US" sz="2200" i="1">
                            <a:latin typeface="Cambria Math" panose="02040503050406030204" pitchFamily="18" charset="0"/>
                          </a:rPr>
                          <m:t>𝑀𝐿</m:t>
                        </m:r>
                      </m:sub>
                    </m:sSub>
                  </m:oMath>
                </a14:m>
                <a:r>
                  <a:rPr lang="ja-JP" altLang="en-US" sz="2200" dirty="0"/>
                  <a:t>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en-US" sz="2200" b="0" i="1" smtClean="0">
                        <a:latin typeface="Cambria Math" panose="02040503050406030204" pitchFamily="18" charset="0"/>
                      </a:rPr>
                      <m:t>=</m:t>
                    </m:r>
                    <m:sSubSup>
                      <m:sSubSupPr>
                        <m:ctrlPr>
                          <a:rPr lang="en-US" altLang="ja-JP" sz="2200" i="1">
                            <a:latin typeface="Cambria Math" panose="02040503050406030204" pitchFamily="18" charset="0"/>
                          </a:rPr>
                        </m:ctrlPr>
                      </m:sSubSupPr>
                      <m:e>
                        <m:r>
                          <a:rPr lang="en-US" altLang="ja-JP" sz="2200" b="1" i="1">
                            <a:latin typeface="Cambria Math" panose="02040503050406030204" pitchFamily="18" charset="0"/>
                          </a:rPr>
                          <m:t>𝒘</m:t>
                        </m:r>
                      </m:e>
                      <m:sub>
                        <m:r>
                          <a:rPr lang="en-US" altLang="ja-JP" sz="2200" i="1">
                            <a:latin typeface="Cambria Math" panose="02040503050406030204" pitchFamily="18" charset="0"/>
                          </a:rPr>
                          <m:t>𝑀𝐿</m:t>
                        </m:r>
                      </m:sub>
                      <m:sup>
                        <m:r>
                          <a:rPr lang="en-US" altLang="ja-JP" sz="2200" i="1">
                            <a:latin typeface="Cambria Math" panose="02040503050406030204" pitchFamily="18" charset="0"/>
                          </a:rPr>
                          <m:t>𝑇</m:t>
                        </m:r>
                      </m:sup>
                    </m:sSubSup>
                    <m:r>
                      <a:rPr lang="ja-JP" altLang="en-US" sz="2200" b="1" i="1">
                        <a:latin typeface="Cambria Math" panose="02040503050406030204" pitchFamily="18" charset="0"/>
                      </a:rPr>
                      <m:t>𝝓</m:t>
                    </m:r>
                    <m:r>
                      <a:rPr lang="en-US" altLang="ja-JP" sz="2200" b="1" i="1" smtClean="0">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0" i="1" smtClean="0">
                            <a:latin typeface="Cambria Math" panose="02040503050406030204" pitchFamily="18" charset="0"/>
                          </a:rPr>
                          <m:t>𝑥</m:t>
                        </m:r>
                      </m:e>
                      <m:sup>
                        <m:r>
                          <a:rPr lang="en-US" altLang="ja-JP" sz="2200" b="0" i="1" smtClean="0">
                            <a:latin typeface="Cambria Math" panose="02040503050406030204" pitchFamily="18" charset="0"/>
                          </a:rPr>
                          <m:t>∗</m:t>
                        </m:r>
                      </m:sup>
                    </m:sSup>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100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21</a:t>
            </a:fld>
            <a:endParaRPr lang="en-US" dirty="0"/>
          </a:p>
        </p:txBody>
      </p:sp>
    </p:spTree>
    <p:extLst>
      <p:ext uri="{BB962C8B-B14F-4D97-AF65-F5344CB8AC3E}">
        <p14:creationId xmlns:p14="http://schemas.microsoft.com/office/powerpoint/2010/main" val="4137915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09FE8-B3FF-4EF5-B68E-31FDD66F0335}"/>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316A0F0-9ED9-44C1-9E05-903894A0BEA0}"/>
                  </a:ext>
                </a:extLst>
              </p:cNvPr>
              <p:cNvSpPr>
                <a:spLocks noGrp="1"/>
              </p:cNvSpPr>
              <p:nvPr>
                <p:ph idx="1"/>
              </p:nvPr>
            </p:nvSpPr>
            <p:spPr>
              <a:xfrm>
                <a:off x="628649" y="1025832"/>
                <a:ext cx="7886700" cy="5265119"/>
              </a:xfrm>
            </p:spPr>
            <p:txBody>
              <a:bodyPr>
                <a:normAutofit fontScale="92500"/>
              </a:bodyPr>
              <a:lstStyle/>
              <a:p>
                <a:pPr marL="0" indent="0">
                  <a:lnSpc>
                    <a:spcPct val="100000"/>
                  </a:lnSpc>
                  <a:buNone/>
                </a:pPr>
                <a:r>
                  <a:rPr lang="ja-JP" altLang="en-US" sz="2200" dirty="0"/>
                  <a:t>観測データが</a:t>
                </a:r>
                <a14:m>
                  <m:oMath xmlns:m="http://schemas.openxmlformats.org/officeDocument/2006/math">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ja-JP" altLang="en-US" sz="2200" i="1">
                        <a:latin typeface="Cambria Math" panose="02040503050406030204" pitchFamily="18" charset="0"/>
                      </a:rPr>
                      <m:t>のとき，</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i="1">
                        <a:latin typeface="Cambria Math" panose="02040503050406030204" pitchFamily="18" charset="0"/>
                      </a:rPr>
                      <m:t>𝑓</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a:latin typeface="Cambria Math" panose="02040503050406030204" pitchFamily="18" charset="0"/>
                      </a:rPr>
                      <m:t>+</m:t>
                    </m:r>
                    <m:sSub>
                      <m:sSubPr>
                        <m:ctrlPr>
                          <a:rPr lang="en-US" altLang="ja-JP" sz="2200" i="1">
                            <a:latin typeface="Cambria Math" panose="02040503050406030204" pitchFamily="18" charset="0"/>
                          </a:rPr>
                        </m:ctrlPr>
                      </m:sSubPr>
                      <m:e>
                        <m:r>
                          <a:rPr lang="ja-JP" altLang="en-US" sz="2200" i="1">
                            <a:latin typeface="Cambria Math" panose="02040503050406030204" pitchFamily="18" charset="0"/>
                          </a:rPr>
                          <m:t>𝜖</m:t>
                        </m:r>
                      </m:e>
                      <m:sub>
                        <m:r>
                          <a:rPr lang="en-US" altLang="ja-JP" sz="2200" i="1">
                            <a:latin typeface="Cambria Math" panose="02040503050406030204" pitchFamily="18" charset="0"/>
                          </a:rPr>
                          <m:t>𝑖</m:t>
                        </m:r>
                      </m:sub>
                    </m:sSub>
                    <m:r>
                      <a:rPr lang="ja-JP" altLang="en-US" sz="2200" i="1" dirty="0" smtClean="0">
                        <a:latin typeface="Cambria Math" panose="02040503050406030204" pitchFamily="18" charset="0"/>
                      </a:rPr>
                      <m:t>と仮定すると</m:t>
                    </m:r>
                    <m:r>
                      <a:rPr lang="ja-JP" altLang="en-US" sz="2200" i="1" smtClean="0">
                        <a:latin typeface="Cambria Math" panose="02040503050406030204" pitchFamily="18" charset="0"/>
                      </a:rPr>
                      <m:t>尤度</m:t>
                    </m:r>
                    <m:r>
                      <a:rPr lang="ja-JP" altLang="en-US" sz="2200" i="1">
                        <a:latin typeface="Cambria Math" panose="02040503050406030204" pitchFamily="18" charset="0"/>
                      </a:rPr>
                      <m:t>は</m:t>
                    </m:r>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𝑤</m:t>
                    </m:r>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次のようになります</a:t>
                </a:r>
                <a:endParaRPr lang="en-US" altLang="ja-JP" sz="2200" dirty="0"/>
              </a:p>
              <a:p>
                <a:pPr marL="0" indent="0">
                  <a:lnSpc>
                    <a:spcPct val="100000"/>
                  </a:lnSpc>
                  <a:buNone/>
                </a:pPr>
                <a14:m>
                  <m:oMathPara xmlns:m="http://schemas.openxmlformats.org/officeDocument/2006/math">
                    <m:oMathParaPr>
                      <m:jc m:val="center"/>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𝑁</m:t>
                      </m:r>
                      <m:d>
                        <m:dPr>
                          <m:ctrlPr>
                            <a:rPr lang="en-US" altLang="ja-JP" sz="2200" b="0" i="1" smtClean="0">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e>
                        <m:e>
                          <m:r>
                            <a:rPr lang="en-US" altLang="ja-JP" sz="2200" b="0" i="1" smtClean="0">
                              <a:latin typeface="Cambria Math" panose="02040503050406030204" pitchFamily="18" charset="0"/>
                            </a:rPr>
                            <m:t>𝑓</m:t>
                          </m:r>
                          <m:d>
                            <m:dPr>
                              <m:ctrlPr>
                                <a:rPr lang="en-US" altLang="ja-JP" sz="2200" b="0" i="1" smtClean="0">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e>
                      </m:d>
                      <m:r>
                        <a:rPr lang="en-US" altLang="ja-JP" sz="2200" b="0" i="1" smtClean="0">
                          <a:latin typeface="Cambria Math" panose="02040503050406030204" pitchFamily="18" charset="0"/>
                        </a:rPr>
                        <m:t>=</m:t>
                      </m:r>
                      <m:rad>
                        <m:radPr>
                          <m:degHide m:val="on"/>
                          <m:ctrlPr>
                            <a:rPr lang="en-US" altLang="ja-JP" sz="2200" b="0" i="1" smtClean="0">
                              <a:latin typeface="Cambria Math" panose="02040503050406030204" pitchFamily="18" charset="0"/>
                            </a:rPr>
                          </m:ctrlPr>
                        </m:radPr>
                        <m:deg/>
                        <m:e>
                          <m:f>
                            <m:fPr>
                              <m:ctrlPr>
                                <a:rPr lang="en-US" altLang="ja-JP" sz="2200" b="0" i="1" smtClean="0">
                                  <a:latin typeface="Cambria Math" panose="02040503050406030204" pitchFamily="18" charset="0"/>
                                </a:rPr>
                              </m:ctrlPr>
                            </m:fPr>
                            <m:num>
                              <m:r>
                                <a:rPr lang="ja-JP" altLang="en-US" sz="2200" b="0" i="1" smtClean="0">
                                  <a:latin typeface="Cambria Math" panose="02040503050406030204" pitchFamily="18" charset="0"/>
                                </a:rPr>
                                <m:t>𝛽</m:t>
                              </m:r>
                            </m:num>
                            <m:den>
                              <m:r>
                                <a:rPr lang="en-US" altLang="ja-JP" sz="2200" b="0" i="1" smtClean="0">
                                  <a:latin typeface="Cambria Math" panose="02040503050406030204" pitchFamily="18" charset="0"/>
                                </a:rPr>
                                <m:t>2</m:t>
                              </m:r>
                              <m:r>
                                <a:rPr lang="ja-JP" altLang="en-US" sz="2200" b="0" i="1" smtClean="0">
                                  <a:latin typeface="Cambria Math" panose="02040503050406030204" pitchFamily="18" charset="0"/>
                                </a:rPr>
                                <m:t>𝜋</m:t>
                              </m:r>
                            </m:den>
                          </m:f>
                        </m:e>
                      </m:rad>
                      <m:r>
                        <m:rPr>
                          <m:sty m:val="p"/>
                        </m:rPr>
                        <a:rPr lang="en-US" altLang="ja-JP" sz="2200" b="0" i="0" smtClean="0">
                          <a:latin typeface="Cambria Math" panose="02040503050406030204" pitchFamily="18" charset="0"/>
                        </a:rPr>
                        <m:t>exp</m:t>
                      </m:r>
                      <m:r>
                        <a:rPr lang="en-US" altLang="ja-JP" sz="2200" b="0" i="1" smtClean="0">
                          <a:latin typeface="Cambria Math" panose="02040503050406030204" pitchFamily="18" charset="0"/>
                        </a:rPr>
                        <m:t>⁡(−</m:t>
                      </m:r>
                      <m:f>
                        <m:fPr>
                          <m:ctrlPr>
                            <a:rPr lang="en-US" altLang="ja-JP" sz="2200" i="1">
                              <a:latin typeface="Cambria Math" panose="02040503050406030204" pitchFamily="18" charset="0"/>
                            </a:rPr>
                          </m:ctrlPr>
                        </m:fPr>
                        <m:num>
                          <m:r>
                            <a:rPr lang="ja-JP" altLang="en-US" sz="2200" i="1">
                              <a:latin typeface="Cambria Math" panose="02040503050406030204" pitchFamily="18" charset="0"/>
                            </a:rPr>
                            <m:t>𝛽</m:t>
                          </m:r>
                        </m:num>
                        <m:den>
                          <m:r>
                            <a:rPr lang="en-US" altLang="ja-JP" sz="2200" i="1">
                              <a:latin typeface="Cambria Math" panose="02040503050406030204" pitchFamily="18" charset="0"/>
                            </a:rPr>
                            <m:t>2</m:t>
                          </m:r>
                        </m:den>
                      </m:f>
                      <m:r>
                        <a:rPr lang="en-US" altLang="ja-JP" sz="2200" b="0" i="1" smtClean="0">
                          <a:latin typeface="Cambria Math" panose="02040503050406030204" pitchFamily="18" charset="0"/>
                        </a:rPr>
                        <m:t>(</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1" i="1">
                              <a:latin typeface="Cambria Math" panose="02040503050406030204" pitchFamily="18" charset="0"/>
                            </a:rPr>
                            <m:t>𝒘</m:t>
                          </m:r>
                        </m:e>
                        <m:sup>
                          <m:r>
                            <a:rPr lang="en-US" altLang="ja-JP" sz="2200" i="1">
                              <a:latin typeface="Cambria Math" panose="02040503050406030204" pitchFamily="18" charset="0"/>
                            </a:rPr>
                            <m:t>𝑇</m:t>
                          </m:r>
                        </m:sup>
                      </m:sSup>
                      <m:r>
                        <a:rPr lang="ja-JP" altLang="en-US" sz="2200" b="1" i="1">
                          <a:latin typeface="Cambria Math" panose="02040503050406030204" pitchFamily="18" charset="0"/>
                        </a:rPr>
                        <m:t>𝝓</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e>
                      </m:d>
                      <m:sSup>
                        <m:sSupPr>
                          <m:ctrlPr>
                            <a:rPr lang="en-US" altLang="ja-JP" sz="2200" b="0" i="1" smtClean="0">
                              <a:latin typeface="Cambria Math" panose="02040503050406030204" pitchFamily="18" charset="0"/>
                            </a:rPr>
                          </m:ctrlPr>
                        </m:sSupPr>
                        <m:e>
                          <m:r>
                            <a:rPr lang="en-US" altLang="ja-JP" sz="2200" b="0" i="1" smtClean="0">
                              <a:latin typeface="Cambria Math" panose="02040503050406030204" pitchFamily="18" charset="0"/>
                            </a:rPr>
                            <m:t>)</m:t>
                          </m:r>
                        </m:e>
                        <m:sup>
                          <m:r>
                            <a:rPr lang="en-US" altLang="ja-JP" sz="2200" b="0" i="1" smtClean="0">
                              <a:latin typeface="Cambria Math" panose="02040503050406030204" pitchFamily="18" charset="0"/>
                            </a:rPr>
                            <m:t>2</m:t>
                          </m:r>
                        </m:sup>
                      </m:sSup>
                      <m:r>
                        <a:rPr lang="en-US" altLang="ja-JP" sz="2200" b="0" i="1" smtClean="0">
                          <a:latin typeface="Cambria Math" panose="02040503050406030204" pitchFamily="18" charset="0"/>
                        </a:rPr>
                        <m:t>)</m:t>
                      </m:r>
                    </m:oMath>
                  </m:oMathPara>
                </a14:m>
                <a:endParaRPr lang="en-US" altLang="ja-JP" sz="2200" dirty="0"/>
              </a:p>
              <a:p>
                <a:pPr marL="0" indent="0">
                  <a:lnSpc>
                    <a:spcPct val="100000"/>
                  </a:lnSpc>
                  <a:buNone/>
                </a:pPr>
                <a:r>
                  <a:rPr lang="ja-JP" altLang="en-US" sz="2200" dirty="0"/>
                  <a:t>データセット全体の尤度は，独立同分布</a:t>
                </a:r>
                <a:r>
                  <a:rPr lang="en-US" altLang="ja-JP" sz="2200" dirty="0"/>
                  <a:t>(</a:t>
                </a:r>
                <a:r>
                  <a:rPr lang="en-US" altLang="ja-JP" sz="2200" dirty="0" err="1"/>
                  <a:t>i.i.d</a:t>
                </a:r>
                <a:r>
                  <a:rPr lang="en-US" altLang="ja-JP" sz="2200" dirty="0"/>
                  <a:t>.)</a:t>
                </a:r>
                <a:r>
                  <a:rPr lang="ja-JP" altLang="en-US" sz="2200" dirty="0"/>
                  <a:t>に従うとしているので，</a:t>
                </a:r>
                <a:endParaRPr lang="en-US" altLang="ja-JP" sz="2200" dirty="0"/>
              </a:p>
              <a:p>
                <a:pPr marL="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ja-JP" sz="2200" i="1">
                              <a:latin typeface="Cambria Math" panose="02040503050406030204" pitchFamily="18" charset="0"/>
                            </a:rPr>
                          </m:ctrlPr>
                        </m:naryPr>
                        <m:sub>
                          <m:r>
                            <m:rPr>
                              <m:brk m:alnAt="23"/>
                            </m:rPr>
                            <a:rPr lang="en-US" altLang="ja-JP" sz="2200" i="1">
                              <a:latin typeface="Cambria Math" panose="02040503050406030204" pitchFamily="18" charset="0"/>
                            </a:rPr>
                            <m:t>𝑖</m:t>
                          </m:r>
                          <m:r>
                            <a:rPr lang="en-US" altLang="ja-JP" sz="2200" i="1">
                              <a:latin typeface="Cambria Math" panose="02040503050406030204" pitchFamily="18" charset="0"/>
                            </a:rPr>
                            <m:t>=1</m:t>
                          </m:r>
                        </m:sub>
                        <m:sup>
                          <m:r>
                            <a:rPr lang="en-US" altLang="ja-JP" sz="2200" i="1">
                              <a:latin typeface="Cambria Math" panose="02040503050406030204" pitchFamily="18" charset="0"/>
                            </a:rPr>
                            <m:t>𝑁</m:t>
                          </m:r>
                        </m:sup>
                        <m:e>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e>
                      </m:nary>
                      <m:r>
                        <a:rPr lang="en-US" altLang="ja-JP" sz="2200" b="0" i="1" smtClean="0">
                          <a:latin typeface="Cambria Math" panose="02040503050406030204" pitchFamily="18" charset="0"/>
                        </a:rPr>
                        <m:t>=</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b="0" i="1" smtClean="0">
                                  <a:latin typeface="Cambria Math" panose="02040503050406030204" pitchFamily="18" charset="0"/>
                                </a:rPr>
                                <m:t>1</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b="0" i="1" smtClean="0">
                                  <a:latin typeface="Cambria Math" panose="02040503050406030204" pitchFamily="18" charset="0"/>
                                </a:rPr>
                                <m:t>1</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smtClean="0">
                          <a:latin typeface="Cambria Math" panose="02040503050406030204" pitchFamily="18" charset="0"/>
                          <a:ea typeface="Cambria Math" panose="02040503050406030204" pitchFamily="18" charset="0"/>
                        </a:rPr>
                        <m:t>×</m:t>
                      </m:r>
                      <m:r>
                        <a:rPr lang="en-US" altLang="ja-JP" sz="2200" b="0" i="1" smtClean="0">
                          <a:latin typeface="Cambria Math" panose="02040503050406030204" pitchFamily="18" charset="0"/>
                          <a:ea typeface="Cambria Math" panose="02040503050406030204" pitchFamily="18" charset="0"/>
                        </a:rPr>
                        <m:t>…×</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b="0" i="1" smtClean="0">
                                  <a:latin typeface="Cambria Math" panose="02040503050406030204" pitchFamily="18" charset="0"/>
                                </a:rPr>
                                <m:t>𝑁</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b="0" i="1" smtClean="0">
                                  <a:latin typeface="Cambria Math" panose="02040503050406030204" pitchFamily="18" charset="0"/>
                                </a:rPr>
                                <m:t>𝑁</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oMath>
                  </m:oMathPara>
                </a14:m>
                <a:endParaRPr lang="en-US" sz="2200" dirty="0"/>
              </a:p>
              <a:p>
                <a:pPr marL="0" indent="0">
                  <a:lnSpc>
                    <a:spcPct val="100000"/>
                  </a:lnSpc>
                  <a:buNone/>
                </a:pPr>
                <a:r>
                  <a:rPr lang="ja-JP" altLang="en-US" sz="2200" dirty="0"/>
                  <a:t>となります．更に計算を簡単にするために対数をとると，</a:t>
                </a:r>
                <a:endParaRPr lang="en-US" altLang="ja-JP" sz="2200" dirty="0"/>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ja-JP" sz="2200" b="0" i="1" smtClean="0">
                              <a:latin typeface="Cambria Math" panose="02040503050406030204" pitchFamily="18" charset="0"/>
                            </a:rPr>
                          </m:ctrlPr>
                        </m:funcPr>
                        <m:fName>
                          <m:r>
                            <m:rPr>
                              <m:sty m:val="p"/>
                            </m:rPr>
                            <a:rPr lang="en-US" altLang="ja-JP" sz="2200" b="0" i="0" smtClean="0">
                              <a:latin typeface="Cambria Math" panose="02040503050406030204" pitchFamily="18" charset="0"/>
                            </a:rPr>
                            <m:t>ln</m:t>
                          </m:r>
                        </m:fName>
                        <m:e>
                          <m:d>
                            <m:dPr>
                              <m:ctrlPr>
                                <a:rPr lang="en-US" altLang="ja-JP" sz="2200" b="0" i="1" smtClean="0">
                                  <a:latin typeface="Cambria Math" panose="02040503050406030204" pitchFamily="18" charset="0"/>
                                </a:rPr>
                              </m:ctrlPr>
                            </m:dPr>
                            <m:e>
                              <m:nary>
                                <m:naryPr>
                                  <m:chr m:val="∏"/>
                                  <m:ctrlPr>
                                    <a:rPr lang="en-US" altLang="ja-JP" sz="2200" b="0" i="1" smtClean="0">
                                      <a:latin typeface="Cambria Math" panose="02040503050406030204" pitchFamily="18" charset="0"/>
                                    </a:rPr>
                                  </m:ctrlPr>
                                </m:naryPr>
                                <m:sub>
                                  <m:r>
                                    <m:rPr>
                                      <m:brk m:alnAt="23"/>
                                    </m:rPr>
                                    <a:rPr lang="en-US" altLang="ja-JP" sz="2200" b="0" i="1" smtClean="0">
                                      <a:latin typeface="Cambria Math" panose="02040503050406030204" pitchFamily="18" charset="0"/>
                                    </a:rPr>
                                    <m:t>𝑖</m:t>
                                  </m:r>
                                  <m:r>
                                    <a:rPr lang="en-US" altLang="ja-JP" sz="2200" b="0" i="1" smtClean="0">
                                      <a:latin typeface="Cambria Math" panose="02040503050406030204" pitchFamily="18" charset="0"/>
                                    </a:rPr>
                                    <m:t>=1</m:t>
                                  </m:r>
                                </m:sub>
                                <m:sup>
                                  <m:r>
                                    <a:rPr lang="en-US" altLang="ja-JP" sz="2200" b="0" i="1" smtClean="0">
                                      <a:latin typeface="Cambria Math" panose="02040503050406030204" pitchFamily="18" charset="0"/>
                                    </a:rPr>
                                    <m:t>𝑁</m:t>
                                  </m:r>
                                </m:sup>
                                <m:e>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e>
                              </m:nary>
                            </m:e>
                          </m:d>
                        </m:e>
                      </m:func>
                      <m:r>
                        <a:rPr lang="en-US" altLang="ja-JP" sz="2200" i="1">
                          <a:latin typeface="Cambria Math" panose="02040503050406030204" pitchFamily="18" charset="0"/>
                        </a:rPr>
                        <m:t>=</m:t>
                      </m:r>
                      <m:nary>
                        <m:naryPr>
                          <m:chr m:val="∑"/>
                          <m:ctrlPr>
                            <a:rPr lang="en-US" sz="2200" i="1" dirty="0">
                              <a:latin typeface="Cambria Math" panose="02040503050406030204" pitchFamily="18" charset="0"/>
                            </a:rPr>
                          </m:ctrlPr>
                        </m:naryPr>
                        <m:sub>
                          <m:r>
                            <m:rPr>
                              <m:brk m:alnAt="23"/>
                            </m:rPr>
                            <a:rPr lang="en-US" sz="2200" b="0" i="1" dirty="0" smtClean="0">
                              <a:latin typeface="Cambria Math" panose="02040503050406030204" pitchFamily="18" charset="0"/>
                            </a:rPr>
                            <m:t>𝑖</m:t>
                          </m:r>
                          <m:r>
                            <a:rPr lang="en-US" sz="2200" b="0" i="1" dirty="0" smtClean="0">
                              <a:latin typeface="Cambria Math" panose="02040503050406030204" pitchFamily="18" charset="0"/>
                            </a:rPr>
                            <m:t>=1</m:t>
                          </m:r>
                        </m:sub>
                        <m:sup>
                          <m:r>
                            <a:rPr lang="en-US" sz="2200" b="0" i="1" dirty="0" smtClean="0">
                              <a:latin typeface="Cambria Math" panose="02040503050406030204" pitchFamily="18" charset="0"/>
                            </a:rPr>
                            <m:t>𝑁</m:t>
                          </m:r>
                        </m:sup>
                        <m:e>
                          <m:r>
                            <m:rPr>
                              <m:sty m:val="p"/>
                            </m:rPr>
                            <a:rPr lang="en-US" altLang="ja-JP" sz="2200">
                              <a:latin typeface="Cambria Math" panose="02040503050406030204" pitchFamily="18" charset="0"/>
                            </a:rPr>
                            <m:t>ln</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e>
                      </m:nary>
                    </m:oMath>
                  </m:oMathPara>
                </a14:m>
                <a:endParaRPr lang="en-US" sz="2200" dirty="0"/>
              </a:p>
              <a:p>
                <a:pPr marL="0" indent="0">
                  <a:lnSpc>
                    <a:spcPct val="100000"/>
                  </a:lnSpc>
                  <a:buNone/>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𝛽</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r>
                            <a:rPr lang="en-US" sz="2200" b="1" i="1" smtClean="0">
                              <a:latin typeface="Cambria Math" panose="02040503050406030204" pitchFamily="18" charset="0"/>
                            </a:rPr>
                            <m:t>𝒚</m:t>
                          </m:r>
                          <m:r>
                            <a:rPr lang="en-US" sz="2200" b="0" i="1" smtClean="0">
                              <a:latin typeface="Cambria Math" panose="02040503050406030204" pitchFamily="18" charset="0"/>
                            </a:rPr>
                            <m:t>−</m:t>
                          </m:r>
                          <m:r>
                            <m:rPr>
                              <m:sty m:val="p"/>
                            </m:rPr>
                            <a:rPr lang="el-GR" sz="2200" b="0" i="1" smtClean="0">
                              <a:latin typeface="Cambria Math" panose="02040503050406030204" pitchFamily="18" charset="0"/>
                              <a:ea typeface="Cambria Math" panose="02040503050406030204" pitchFamily="18" charset="0"/>
                            </a:rPr>
                            <m:t>Φ</m:t>
                          </m:r>
                          <m:r>
                            <a:rPr lang="en-US" sz="2200" b="1" i="1" smtClean="0">
                              <a:latin typeface="Cambria Math" panose="02040503050406030204" pitchFamily="18" charset="0"/>
                              <a:ea typeface="Cambria Math" panose="02040503050406030204" pitchFamily="18" charset="0"/>
                            </a:rPr>
                            <m:t>𝒘</m:t>
                          </m:r>
                        </m:e>
                      </m:d>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r>
                        <a:rPr lang="en-US" sz="2200" b="0" i="1" smtClean="0">
                          <a:latin typeface="Cambria Math" panose="02040503050406030204" pitchFamily="18" charset="0"/>
                        </a:rPr>
                        <m:t>𝑐𝑜𝑛𝑠𝑡</m:t>
                      </m:r>
                    </m:oMath>
                  </m:oMathPara>
                </a14:m>
                <a:endParaRPr lang="en-US" sz="2200" b="0" dirty="0"/>
              </a:p>
            </p:txBody>
          </p:sp>
        </mc:Choice>
        <mc:Fallback xmlns="">
          <p:sp>
            <p:nvSpPr>
              <p:cNvPr id="3" name="コンテンツ プレースホルダー 2">
                <a:extLst>
                  <a:ext uri="{FF2B5EF4-FFF2-40B4-BE49-F238E27FC236}">
                    <a16:creationId xmlns:a16="http://schemas.microsoft.com/office/drawing/2014/main" id="{C316A0F0-9ED9-44C1-9E05-903894A0BEA0}"/>
                  </a:ext>
                </a:extLst>
              </p:cNvPr>
              <p:cNvSpPr>
                <a:spLocks noGrp="1" noRot="1" noChangeAspect="1" noMove="1" noResize="1" noEditPoints="1" noAdjustHandles="1" noChangeArrowheads="1" noChangeShapeType="1" noTextEdit="1"/>
              </p:cNvSpPr>
              <p:nvPr>
                <p:ph idx="1"/>
              </p:nvPr>
            </p:nvSpPr>
            <p:spPr>
              <a:xfrm>
                <a:off x="628649" y="1025832"/>
                <a:ext cx="7886700" cy="5265119"/>
              </a:xfrm>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D6F4FFBF-A686-4E43-9E10-BF7D7A26EB67}"/>
              </a:ext>
            </a:extLst>
          </p:cNvPr>
          <p:cNvSpPr>
            <a:spLocks noGrp="1"/>
          </p:cNvSpPr>
          <p:nvPr>
            <p:ph type="sldNum" sz="quarter" idx="12"/>
          </p:nvPr>
        </p:nvSpPr>
        <p:spPr/>
        <p:txBody>
          <a:bodyPr/>
          <a:lstStyle/>
          <a:p>
            <a:fld id="{6CC31726-32D1-4B8E-A9C7-6F5CE3C746E8}" type="slidenum">
              <a:rPr lang="en-US" smtClean="0"/>
              <a:t>22</a:t>
            </a:fld>
            <a:endParaRPr lang="en-US" dirty="0"/>
          </a:p>
        </p:txBody>
      </p:sp>
    </p:spTree>
    <p:extLst>
      <p:ext uri="{BB962C8B-B14F-4D97-AF65-F5344CB8AC3E}">
        <p14:creationId xmlns:p14="http://schemas.microsoft.com/office/powerpoint/2010/main" val="323090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0DA3CC-02F9-44E9-B630-91E194CC4501}"/>
              </a:ext>
            </a:extLst>
          </p:cNvPr>
          <p:cNvSpPr>
            <a:spLocks noGrp="1"/>
          </p:cNvSpPr>
          <p:nvPr>
            <p:ph type="title"/>
          </p:nvPr>
        </p:nvSpPr>
        <p:spPr>
          <a:xfrm>
            <a:off x="628650" y="151260"/>
            <a:ext cx="7886700" cy="836318"/>
          </a:xfrm>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83356-5A8A-4137-9D9A-588BED982B07}"/>
                  </a:ext>
                </a:extLst>
              </p:cNvPr>
              <p:cNvSpPr>
                <a:spLocks noGrp="1"/>
              </p:cNvSpPr>
              <p:nvPr>
                <p:ph idx="1"/>
              </p:nvPr>
            </p:nvSpPr>
            <p:spPr/>
            <p:txBody>
              <a:bodyPr>
                <a:normAutofit/>
              </a:bodyPr>
              <a:lstStyle/>
              <a:p>
                <a:pPr marL="0" indent="0">
                  <a:lnSpc>
                    <a:spcPct val="100000"/>
                  </a:lnSpc>
                  <a:buNone/>
                </a:pPr>
                <a:r>
                  <a:rPr lang="ja-JP" altLang="en-US" sz="2000" i="1" dirty="0">
                    <a:latin typeface="+mn-ea"/>
                  </a:rPr>
                  <a:t>ここで，</a:t>
                </a:r>
                <a:r>
                  <a:rPr lang="el-GR" sz="2000" dirty="0">
                    <a:ea typeface="Cambria Math" panose="020405030504060302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Φ</m:t>
                    </m:r>
                  </m:oMath>
                </a14:m>
                <a:r>
                  <a:rPr lang="ja-JP" altLang="en-US" sz="2000" i="1" dirty="0">
                    <a:latin typeface="+mn-ea"/>
                  </a:rPr>
                  <a:t>は次のようになります．</a:t>
                </a:r>
                <a:endParaRPr lang="en-US" sz="2000" i="1" dirty="0">
                  <a:latin typeface="+mn-ea"/>
                </a:endParaRP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1</m:t>
                                    </m:r>
                                  </m:sub>
                                </m:sSub>
                                <m:r>
                                  <m:rPr>
                                    <m:brk m:alnAt="7"/>
                                  </m:rP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m:rPr>
                                    <m:brk m:alnAt="7"/>
                                  </m:rP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𝐷</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1</m:t>
                                    </m:r>
                                  </m:sub>
                                </m:sSub>
                                <m:r>
                                  <m:rPr>
                                    <m:brk m:alnAt="7"/>
                                  </m:rPr>
                                  <a:rPr lang="en-US" sz="2000" i="1">
                                    <a:latin typeface="Cambria Math" panose="02040503050406030204" pitchFamily="18" charset="0"/>
                                    <a:ea typeface="Cambria Math" panose="02040503050406030204" pitchFamily="18" charset="0"/>
                                  </a:rPr>
                                  <m:t>)</m:t>
                                </m:r>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ea typeface="Cambria Math" panose="02040503050406030204" pitchFamily="18" charset="0"/>
                                      </a:rPr>
                                      <m:t>1</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𝑁</m:t>
                                    </m:r>
                                  </m:sub>
                                </m:sSub>
                                <m:r>
                                  <m:rPr>
                                    <m:brk m:alnAt="7"/>
                                  </m:rPr>
                                  <a:rPr lang="en-US" sz="2000" i="1">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𝐷</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𝑁</m:t>
                                    </m:r>
                                  </m:sub>
                                </m:sSub>
                                <m:r>
                                  <m:rPr>
                                    <m:brk m:alnAt="7"/>
                                  </m:rPr>
                                  <a:rPr lang="en-US" sz="2000" i="1">
                                    <a:latin typeface="Cambria Math" panose="02040503050406030204" pitchFamily="18" charset="0"/>
                                    <a:ea typeface="Cambria Math" panose="02040503050406030204" pitchFamily="18" charset="0"/>
                                  </a:rPr>
                                  <m:t>)</m:t>
                                </m:r>
                              </m:e>
                            </m:mr>
                          </m:m>
                        </m:e>
                      </m:d>
                    </m:oMath>
                  </m:oMathPara>
                </a14:m>
                <a:endParaRPr lang="en-US" sz="2000" dirty="0"/>
              </a:p>
              <a:p>
                <a:pPr marL="0" indent="0">
                  <a:lnSpc>
                    <a:spcPct val="100000"/>
                  </a:lnSpc>
                  <a:buNone/>
                </a:pPr>
                <a:r>
                  <a:rPr lang="ja-JP" altLang="en-US" sz="2000" dirty="0"/>
                  <a:t>求めた対数尤度はパラメータ</a:t>
                </a:r>
                <a14:m>
                  <m:oMath xmlns:m="http://schemas.openxmlformats.org/officeDocument/2006/math">
                    <m:r>
                      <a:rPr lang="en-US" altLang="ja-JP" sz="2000" b="0" i="1" smtClean="0">
                        <a:latin typeface="Cambria Math" panose="02040503050406030204" pitchFamily="18" charset="0"/>
                      </a:rPr>
                      <m:t>𝑤</m:t>
                    </m:r>
                  </m:oMath>
                </a14:m>
                <a:r>
                  <a:rPr lang="ja-JP" altLang="en-US" sz="2000" dirty="0"/>
                  <a:t>の関数とみなせるので，対数尤度関数</a:t>
                </a:r>
                <a14:m>
                  <m:oMath xmlns:m="http://schemas.openxmlformats.org/officeDocument/2006/math">
                    <m:r>
                      <a:rPr lang="en-US" altLang="ja-JP" sz="2000" b="0" i="1" smtClean="0">
                        <a:latin typeface="Cambria Math" panose="02040503050406030204" pitchFamily="18" charset="0"/>
                      </a:rPr>
                      <m:t>𝐿</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oMath>
                </a14:m>
                <a:r>
                  <a:rPr lang="ja-JP" altLang="en-US" sz="2000" dirty="0"/>
                  <a:t>とおくと次のようになります．</a:t>
                </a:r>
                <a:endParaRPr lang="en-US" altLang="ja-JP" sz="2000" dirty="0"/>
              </a:p>
              <a:p>
                <a:pPr marL="0" indent="0" algn="ctr">
                  <a:lnSpc>
                    <a:spcPct val="100000"/>
                  </a:lnSpc>
                  <a:buNone/>
                </a:pP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a14:m>
                <a:endParaRPr lang="en-US" sz="2000" dirty="0"/>
              </a:p>
              <a:p>
                <a:pPr marL="0" indent="0">
                  <a:lnSpc>
                    <a:spcPct val="100000"/>
                  </a:lnSpc>
                  <a:buNone/>
                </a:pPr>
                <a:r>
                  <a:rPr lang="ja-JP" altLang="en-US" sz="2000" dirty="0"/>
                  <a:t>ここで，回帰における目的関数（最小二乗法）は，</a:t>
                </a:r>
                <a:endParaRPr lang="en-US" altLang="ja-JP" sz="2000" dirty="0"/>
              </a:p>
              <a:p>
                <a:pPr marL="0" indent="0" algn="ctr">
                  <a:lnSpc>
                    <a:spcPct val="100000"/>
                  </a:lnSpc>
                  <a:buNone/>
                </a:pPr>
                <a14:m>
                  <m:oMath xmlns:m="http://schemas.openxmlformats.org/officeDocument/2006/math">
                    <m:r>
                      <a:rPr lang="en-US" sz="2000" b="0" i="1" smtClean="0">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oMath>
                </a14:m>
                <a:endParaRPr lang="en-US" sz="2000" dirty="0"/>
              </a:p>
              <a:p>
                <a:pPr marL="0" indent="0">
                  <a:lnSpc>
                    <a:spcPct val="100000"/>
                  </a:lnSpc>
                  <a:buNone/>
                </a:pPr>
                <a:r>
                  <a:rPr lang="ja-JP" altLang="en-US" sz="2000" dirty="0"/>
                  <a:t>です．つまり，尤度関数を最大化することと二乗誤差を最小化することは等価であることが分かります．また，最尤推定が回帰における最小二乗誤差を統計的に妥当性を裏付けていることが分かります．ただし，ガウスノイズを仮定したときのみ成り立ちます．</a:t>
                </a:r>
                <a:endParaRPr lang="en-US" sz="2000" dirty="0"/>
              </a:p>
            </p:txBody>
          </p:sp>
        </mc:Choice>
        <mc:Fallback xmlns="">
          <p:sp>
            <p:nvSpPr>
              <p:cNvPr id="3" name="コンテンツ プレースホルダー 2">
                <a:extLst>
                  <a:ext uri="{FF2B5EF4-FFF2-40B4-BE49-F238E27FC236}">
                    <a16:creationId xmlns:a16="http://schemas.microsoft.com/office/drawing/2014/main" id="{11183356-5A8A-4137-9D9A-588BED982B07}"/>
                  </a:ext>
                </a:extLst>
              </p:cNvPr>
              <p:cNvSpPr>
                <a:spLocks noGrp="1" noRot="1" noChangeAspect="1" noMove="1" noResize="1" noEditPoints="1" noAdjustHandles="1" noChangeArrowheads="1" noChangeShapeType="1" noTextEdit="1"/>
              </p:cNvSpPr>
              <p:nvPr>
                <p:ph idx="1"/>
              </p:nvPr>
            </p:nvSpPr>
            <p:spPr>
              <a:blipFill>
                <a:blip r:embed="rId2"/>
                <a:stretch>
                  <a:fillRect l="-773" t="-463" r="-301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F321393-6009-4BDA-806A-2462559DE972}"/>
              </a:ext>
            </a:extLst>
          </p:cNvPr>
          <p:cNvSpPr>
            <a:spLocks noGrp="1"/>
          </p:cNvSpPr>
          <p:nvPr>
            <p:ph type="sldNum" sz="quarter" idx="12"/>
          </p:nvPr>
        </p:nvSpPr>
        <p:spPr/>
        <p:txBody>
          <a:bodyPr/>
          <a:lstStyle/>
          <a:p>
            <a:fld id="{6CC31726-32D1-4B8E-A9C7-6F5CE3C746E8}" type="slidenum">
              <a:rPr lang="en-US" smtClean="0"/>
              <a:t>23</a:t>
            </a:fld>
            <a:endParaRPr lang="en-US" dirty="0"/>
          </a:p>
        </p:txBody>
      </p:sp>
    </p:spTree>
    <p:extLst>
      <p:ext uri="{BB962C8B-B14F-4D97-AF65-F5344CB8AC3E}">
        <p14:creationId xmlns:p14="http://schemas.microsoft.com/office/powerpoint/2010/main" val="980384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66836-536C-4F4D-BB2E-7330DFFECB66}"/>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2753D5A-611C-43B4-9582-9F8B6AC21039}"/>
                  </a:ext>
                </a:extLst>
              </p:cNvPr>
              <p:cNvSpPr>
                <a:spLocks noGrp="1"/>
              </p:cNvSpPr>
              <p:nvPr>
                <p:ph idx="1"/>
              </p:nvPr>
            </p:nvSpPr>
            <p:spPr>
              <a:xfrm>
                <a:off x="628650" y="1025832"/>
                <a:ext cx="7886700" cy="5265119"/>
              </a:xfrm>
            </p:spPr>
            <p:txBody>
              <a:bodyPr>
                <a:normAutofit/>
              </a:bodyPr>
              <a:lstStyle/>
              <a:p>
                <a:pPr marL="0" indent="0">
                  <a:lnSpc>
                    <a:spcPct val="100000"/>
                  </a:lnSpc>
                  <a:buNone/>
                </a:pPr>
                <a:r>
                  <a:rPr lang="ja-JP" altLang="en-US" sz="2000" dirty="0"/>
                  <a:t>対数尤度関数</a:t>
                </a:r>
                <a14:m>
                  <m:oMath xmlns:m="http://schemas.openxmlformats.org/officeDocument/2006/math">
                    <m:r>
                      <a:rPr lang="en-US" altLang="ja-JP" sz="2000" b="0" i="1" smtClean="0">
                        <a:latin typeface="Cambria Math" panose="02040503050406030204" pitchFamily="18" charset="0"/>
                      </a:rPr>
                      <m:t>𝐿</m:t>
                    </m:r>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oMath>
                </a14:m>
                <a:r>
                  <a:rPr lang="ja-JP" altLang="en-US" sz="2000" dirty="0"/>
                  <a:t>を</a:t>
                </a:r>
                <a14:m>
                  <m:oMath xmlns:m="http://schemas.openxmlformats.org/officeDocument/2006/math">
                    <m:r>
                      <a:rPr lang="en-US" altLang="ja-JP" sz="2000" b="1" i="1" dirty="0" smtClean="0">
                        <a:latin typeface="Cambria Math" panose="02040503050406030204" pitchFamily="18" charset="0"/>
                      </a:rPr>
                      <m:t>𝒘</m:t>
                    </m:r>
                  </m:oMath>
                </a14:m>
                <a:r>
                  <a:rPr lang="ja-JP" altLang="en-US" sz="2000" dirty="0"/>
                  <a:t>で微分して０となる極値を求めると</a:t>
                </a:r>
                <a:endParaRPr lang="en-US" altLang="ja-JP" sz="2000" dirty="0"/>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num>
                        <m:den>
                          <m:r>
                            <a:rPr lang="en-US" sz="2000" i="1" smtClean="0">
                              <a:latin typeface="Cambria Math" panose="02040503050406030204" pitchFamily="18" charset="0"/>
                            </a:rPr>
                            <m:t>𝜕</m:t>
                          </m:r>
                          <m:r>
                            <a:rPr lang="en-US" sz="2000" b="1" i="1" smtClean="0">
                              <a:latin typeface="Cambria Math" panose="02040503050406030204" pitchFamily="18" charset="0"/>
                            </a:rPr>
                            <m:t>𝒘</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1" i="1" smtClean="0">
                              <a:latin typeface="Cambria Math" panose="02040503050406030204" pitchFamily="18" charset="0"/>
                            </a:rPr>
                            <m:t>𝒘</m:t>
                          </m:r>
                        </m:den>
                      </m:f>
                      <m:d>
                        <m:dPr>
                          <m:ctrlPr>
                            <a:rPr lang="en-US" sz="2000" b="0" i="1" smtClean="0">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e>
                      </m:d>
                    </m:oMath>
                  </m:oMathPara>
                </a14:m>
                <a:endParaRPr lang="en-US" sz="2000" b="0" dirty="0"/>
              </a:p>
              <a:p>
                <a:pPr marL="0" indent="0" algn="ctr">
                  <a:lnSpc>
                    <a:spcPct val="100000"/>
                  </a:lnSpc>
                  <a:buNone/>
                </a:pPr>
                <a:r>
                  <a:rPr lang="ja-JP" altLang="en-US" sz="2000" b="0" dirty="0"/>
                  <a:t>　</a:t>
                </a:r>
                <a14:m>
                  <m:oMath xmlns:m="http://schemas.openxmlformats.org/officeDocument/2006/math">
                    <m:r>
                      <a:rPr lang="en-US" sz="2000" b="0" i="1" smtClean="0">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b="0" i="1" smtClean="0">
                        <a:latin typeface="Cambria Math" panose="02040503050406030204" pitchFamily="18" charset="0"/>
                      </a:rPr>
                      <m:t>(2</m:t>
                    </m:r>
                    <m:sSup>
                      <m:sSupPr>
                        <m:ctrlPr>
                          <a:rPr lang="en-US" sz="2000" i="1" smtClean="0">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𝒚</m:t>
                    </m:r>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oMath>
                </a14:m>
                <a:r>
                  <a:rPr lang="en-US" sz="2000" b="1" dirty="0"/>
                  <a:t>w</a:t>
                </a:r>
                <a:r>
                  <a:rPr lang="en-US" sz="2000" dirty="0"/>
                  <a:t>)</a:t>
                </a:r>
                <a14:m>
                  <m:oMath xmlns:m="http://schemas.openxmlformats.org/officeDocument/2006/math">
                    <m:r>
                      <a:rPr lang="en-US" sz="2000" b="0" i="1" smtClean="0">
                        <a:latin typeface="Cambria Math" panose="02040503050406030204" pitchFamily="18" charset="0"/>
                      </a:rPr>
                      <m:t>=0</m:t>
                    </m:r>
                  </m:oMath>
                </a14:m>
                <a:endParaRPr lang="en-US" sz="2000" dirty="0"/>
              </a:p>
              <a:p>
                <a:pPr marL="0" indent="0">
                  <a:lnSpc>
                    <a:spcPct val="100000"/>
                  </a:lnSpc>
                  <a:buNone/>
                </a:pPr>
                <a:r>
                  <a:rPr lang="ja-JP" altLang="en-US" sz="2000" dirty="0"/>
                  <a:t>より，式変形すると</a:t>
                </a:r>
                <a:endParaRPr lang="en-US" sz="2000" dirty="0"/>
              </a:p>
              <a:p>
                <a:pPr marL="0" indent="0" algn="ctr">
                  <a:lnSpc>
                    <a:spcPct val="100000"/>
                  </a:lnSpc>
                  <a:buNone/>
                </a:pP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oMath>
                </a14:m>
                <a:r>
                  <a:rPr lang="en-US" sz="2000" b="1" dirty="0"/>
                  <a:t>w</a:t>
                </a:r>
                <a:r>
                  <a:rPr lang="en-US" sz="2000" dirty="0"/>
                  <a:t>= </a:t>
                </a: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a14:m>
                <a:endParaRPr lang="en-US" sz="2000" b="1" dirty="0"/>
              </a:p>
              <a:p>
                <a:pPr marL="0" indent="0">
                  <a:lnSpc>
                    <a:spcPct val="100000"/>
                  </a:lnSpc>
                  <a:buNone/>
                </a:pPr>
                <a:r>
                  <a:rPr lang="ja-JP" altLang="en-US" sz="2000" dirty="0"/>
                  <a:t>となって，最尤推定で得られた</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𝒘</m:t>
                        </m:r>
                      </m:e>
                      <m:sub>
                        <m:r>
                          <a:rPr lang="en-US" sz="2000" i="1">
                            <a:latin typeface="Cambria Math" panose="02040503050406030204" pitchFamily="18" charset="0"/>
                          </a:rPr>
                          <m:t>𝑀𝐿</m:t>
                        </m:r>
                      </m:sub>
                    </m:sSub>
                  </m:oMath>
                </a14:m>
                <a:r>
                  <a:rPr lang="ja-JP" altLang="en-US" sz="2000" dirty="0"/>
                  <a:t>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en-US" sz="2000" b="1" i="1">
                              <a:latin typeface="Cambria Math" panose="02040503050406030204" pitchFamily="18" charset="0"/>
                            </a:rPr>
                            <m:t>𝒘</m:t>
                          </m:r>
                        </m:e>
                        <m:sub>
                          <m:r>
                            <a:rPr lang="en-US" sz="2000" i="1">
                              <a:latin typeface="Cambria Math" panose="02040503050406030204" pitchFamily="18" charset="0"/>
                            </a:rPr>
                            <m:t>𝑀𝐿</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sSup>
                        <m:sSupPr>
                          <m:ctrlPr>
                            <a:rPr lang="en-US" sz="2000" b="1" i="1" dirty="0" smtClean="0">
                              <a:latin typeface="Cambria Math" panose="02040503050406030204" pitchFamily="18" charset="0"/>
                            </a:rPr>
                          </m:ctrlPr>
                        </m:sSupPr>
                        <m:e>
                          <m:r>
                            <a:rPr lang="en-US" sz="2000" b="1" i="1" dirty="0" smtClean="0">
                              <a:latin typeface="Cambria Math" panose="02040503050406030204" pitchFamily="18" charset="0"/>
                            </a:rPr>
                            <m:t>)</m:t>
                          </m:r>
                        </m:e>
                        <m:sup>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m:oMathPara>
                </a14:m>
                <a:endParaRPr lang="en-US" sz="2000" b="1"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altLang="ja-JP" sz="2000" b="1" i="1">
                              <a:latin typeface="Cambria Math" panose="02040503050406030204" pitchFamily="18" charset="0"/>
                            </a:rPr>
                            <m:t>†</m:t>
                          </m:r>
                        </m:sup>
                      </m:sSup>
                      <m:r>
                        <a:rPr lang="en-US" sz="2000" b="1" i="1" smtClean="0">
                          <a:latin typeface="Cambria Math" panose="02040503050406030204" pitchFamily="18" charset="0"/>
                        </a:rPr>
                        <m:t>𝒚</m:t>
                      </m:r>
                    </m:oMath>
                  </m:oMathPara>
                </a14:m>
                <a:endParaRPr lang="en-US" sz="2000" b="1" dirty="0"/>
              </a:p>
              <a:p>
                <a:pPr marL="0" indent="0">
                  <a:lnSpc>
                    <a:spcPct val="100000"/>
                  </a:lnSpc>
                  <a:buNone/>
                </a:pPr>
                <a:r>
                  <a:rPr lang="ja-JP" altLang="en-US" sz="2000" dirty="0"/>
                  <a:t>となります．この式は，最小二乗法の正規方程式として知られています．また，</a:t>
                </a:r>
                <a14:m>
                  <m:oMath xmlns:m="http://schemas.openxmlformats.org/officeDocument/2006/math">
                    <m:r>
                      <a:rPr lang="en-US" altLang="ja-JP" sz="2000" b="0" i="1" smtClean="0">
                        <a:latin typeface="Cambria Math" panose="02040503050406030204" pitchFamily="18" charset="0"/>
                      </a:rPr>
                      <m:t>𝑁</m:t>
                    </m:r>
                    <m:r>
                      <a:rPr lang="en-US" altLang="ja-JP" sz="2000" i="1">
                        <a:latin typeface="Cambria Math" panose="02040503050406030204" pitchFamily="18" charset="0"/>
                      </a:rPr>
                      <m:t>×</m:t>
                    </m:r>
                    <m:r>
                      <a:rPr lang="en-US" altLang="ja-JP" sz="2000" b="0" i="1" smtClean="0">
                        <a:latin typeface="Cambria Math" panose="02040503050406030204" pitchFamily="18" charset="0"/>
                      </a:rPr>
                      <m:t>𝐷</m:t>
                    </m:r>
                    <m:r>
                      <a:rPr lang="ja-JP" altLang="en-US" sz="2000" i="1">
                        <a:latin typeface="Cambria Math" panose="02040503050406030204" pitchFamily="18" charset="0"/>
                      </a:rPr>
                      <m:t>行列</m:t>
                    </m:r>
                    <m:sSup>
                      <m:sSupPr>
                        <m:ctrlPr>
                          <a:rPr lang="en-US" sz="2000" b="1"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altLang="ja-JP" sz="2000" b="1" i="1">
                            <a:latin typeface="Cambria Math" panose="02040503050406030204" pitchFamily="18" charset="0"/>
                          </a:rPr>
                          <m:t>†</m:t>
                        </m:r>
                      </m:sup>
                    </m:sSup>
                  </m:oMath>
                </a14:m>
                <a:r>
                  <a:rPr lang="ja-JP" altLang="en-US" sz="2000" dirty="0"/>
                  <a:t>はムーア＝ペンローズの一般化逆行列もしくは疑似逆行列と呼ばれ，長方行列に対しての逆行列みたいなものとみなすことができます．</a:t>
                </a:r>
                <a:endParaRPr lang="en-US" sz="2000" dirty="0"/>
              </a:p>
            </p:txBody>
          </p:sp>
        </mc:Choice>
        <mc:Fallback xmlns="">
          <p:sp>
            <p:nvSpPr>
              <p:cNvPr id="3" name="コンテンツ プレースホルダー 2">
                <a:extLst>
                  <a:ext uri="{FF2B5EF4-FFF2-40B4-BE49-F238E27FC236}">
                    <a16:creationId xmlns:a16="http://schemas.microsoft.com/office/drawing/2014/main" id="{D2753D5A-611C-43B4-9582-9F8B6AC21039}"/>
                  </a:ext>
                </a:extLst>
              </p:cNvPr>
              <p:cNvSpPr>
                <a:spLocks noGrp="1" noRot="1" noChangeAspect="1" noMove="1" noResize="1" noEditPoints="1" noAdjustHandles="1" noChangeArrowheads="1" noChangeShapeType="1" noTextEdit="1"/>
              </p:cNvSpPr>
              <p:nvPr>
                <p:ph idx="1"/>
              </p:nvPr>
            </p:nvSpPr>
            <p:spPr>
              <a:xfrm>
                <a:off x="628650" y="1025832"/>
                <a:ext cx="7886700" cy="5265119"/>
              </a:xfrm>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97A89C02-CE5C-4857-A84E-17004E6D428D}"/>
              </a:ext>
            </a:extLst>
          </p:cNvPr>
          <p:cNvSpPr>
            <a:spLocks noGrp="1"/>
          </p:cNvSpPr>
          <p:nvPr>
            <p:ph type="sldNum" sz="quarter" idx="12"/>
          </p:nvPr>
        </p:nvSpPr>
        <p:spPr/>
        <p:txBody>
          <a:bodyPr/>
          <a:lstStyle/>
          <a:p>
            <a:fld id="{6CC31726-32D1-4B8E-A9C7-6F5CE3C746E8}" type="slidenum">
              <a:rPr lang="en-US" smtClean="0"/>
              <a:t>24</a:t>
            </a:fld>
            <a:endParaRPr lang="en-US" dirty="0"/>
          </a:p>
        </p:txBody>
      </p:sp>
    </p:spTree>
    <p:extLst>
      <p:ext uri="{BB962C8B-B14F-4D97-AF65-F5344CB8AC3E}">
        <p14:creationId xmlns:p14="http://schemas.microsoft.com/office/powerpoint/2010/main" val="192823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662C8-0FBD-4551-A448-A7AF50B00867}"/>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37063BE-D85F-4555-BE2F-C559B463AAEA}"/>
                  </a:ext>
                </a:extLst>
              </p:cNvPr>
              <p:cNvSpPr>
                <a:spLocks noGrp="1"/>
              </p:cNvSpPr>
              <p:nvPr>
                <p:ph idx="1"/>
              </p:nvPr>
            </p:nvSpPr>
            <p:spPr/>
            <p:txBody>
              <a:bodyPr>
                <a:normAutofit/>
              </a:bodyPr>
              <a:lstStyle/>
              <a:p>
                <a:pPr marL="0" indent="0">
                  <a:lnSpc>
                    <a:spcPct val="150000"/>
                  </a:lnSpc>
                  <a:buNone/>
                </a:pPr>
                <a:r>
                  <a:rPr lang="ja-JP" altLang="en-US" sz="2000" dirty="0"/>
                  <a:t>推定した</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𝒘</m:t>
                        </m:r>
                      </m:e>
                      <m:sub>
                        <m:r>
                          <a:rPr lang="en-US" altLang="ja-JP" sz="2000" b="0" i="1" smtClean="0">
                            <a:latin typeface="Cambria Math" panose="02040503050406030204" pitchFamily="18" charset="0"/>
                          </a:rPr>
                          <m:t>𝑀𝐿</m:t>
                        </m:r>
                      </m:sub>
                    </m:sSub>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𝑦</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は</m:t>
                    </m:r>
                    <m:r>
                      <a:rPr lang="ja-JP" altLang="en-US" sz="2000" i="1" smtClean="0">
                        <a:latin typeface="Cambria Math" panose="02040503050406030204" pitchFamily="18" charset="0"/>
                      </a:rPr>
                      <m:t>次</m:t>
                    </m:r>
                    <m:r>
                      <a:rPr lang="ja-JP" altLang="en-US" sz="2000" i="1" dirty="0" smtClean="0">
                        <a:latin typeface="Cambria Math" panose="02040503050406030204" pitchFamily="18" charset="0"/>
                      </a:rPr>
                      <m:t>のようになります．</m:t>
                    </m:r>
                  </m:oMath>
                </a14:m>
                <a:endParaRPr lang="en-US" sz="2000" dirty="0"/>
              </a:p>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1" i="1" smtClean="0">
                              <a:latin typeface="Cambria Math" panose="02040503050406030204" pitchFamily="18" charset="0"/>
                            </a:rPr>
                            <m:t>𝒘</m:t>
                          </m:r>
                        </m:e>
                        <m:sub>
                          <m:r>
                            <a:rPr lang="en-US" sz="2000" b="0" i="1" smtClean="0">
                              <a:latin typeface="Cambria Math" panose="02040503050406030204" pitchFamily="18" charset="0"/>
                            </a:rPr>
                            <m:t>𝑀𝐿</m:t>
                          </m:r>
                        </m:sub>
                        <m:sup>
                          <m:r>
                            <a:rPr lang="en-US" sz="2000" b="0" i="1" smtClean="0">
                              <a:latin typeface="Cambria Math" panose="02040503050406030204" pitchFamily="18" charset="0"/>
                            </a:rPr>
                            <m:t>𝑇</m:t>
                          </m:r>
                        </m:sup>
                      </m:sSubSup>
                      <m:r>
                        <a:rPr lang="en-US" sz="2000" b="1" i="1" smtClean="0">
                          <a:latin typeface="Cambria Math" panose="02040503050406030204" pitchFamily="18" charset="0"/>
                          <a:ea typeface="Cambria Math" panose="02040503050406030204" pitchFamily="18" charset="0"/>
                        </a:rPr>
                        <m:t>𝝓</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a:p>
              <a:p>
                <a:pPr>
                  <a:lnSpc>
                    <a:spcPct val="150000"/>
                  </a:lnSpc>
                </a:pPr>
                <a:endParaRPr lang="en-US" sz="2000" dirty="0"/>
              </a:p>
            </p:txBody>
          </p:sp>
        </mc:Choice>
        <mc:Fallback xmlns="">
          <p:sp>
            <p:nvSpPr>
              <p:cNvPr id="3" name="コンテンツ プレースホルダー 2">
                <a:extLst>
                  <a:ext uri="{FF2B5EF4-FFF2-40B4-BE49-F238E27FC236}">
                    <a16:creationId xmlns:a16="http://schemas.microsoft.com/office/drawing/2014/main" id="{537063BE-D85F-4555-BE2F-C559B463AAEA}"/>
                  </a:ext>
                </a:extLst>
              </p:cNvPr>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E56C0986-AE7F-4DD8-9365-DE5615F312E9}"/>
              </a:ext>
            </a:extLst>
          </p:cNvPr>
          <p:cNvSpPr>
            <a:spLocks noGrp="1"/>
          </p:cNvSpPr>
          <p:nvPr>
            <p:ph type="sldNum" sz="quarter" idx="12"/>
          </p:nvPr>
        </p:nvSpPr>
        <p:spPr/>
        <p:txBody>
          <a:bodyPr/>
          <a:lstStyle/>
          <a:p>
            <a:fld id="{6CC31726-32D1-4B8E-A9C7-6F5CE3C746E8}" type="slidenum">
              <a:rPr lang="en-US" smtClean="0"/>
              <a:t>25</a:t>
            </a:fld>
            <a:endParaRPr lang="en-US" dirty="0"/>
          </a:p>
        </p:txBody>
      </p:sp>
    </p:spTree>
    <p:extLst>
      <p:ext uri="{BB962C8B-B14F-4D97-AF65-F5344CB8AC3E}">
        <p14:creationId xmlns:p14="http://schemas.microsoft.com/office/powerpoint/2010/main" val="2926286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32C6E-E1AC-441F-9184-BF8CE0B642F2}"/>
              </a:ext>
            </a:extLst>
          </p:cNvPr>
          <p:cNvSpPr>
            <a:spLocks noGrp="1"/>
          </p:cNvSpPr>
          <p:nvPr>
            <p:ph type="title"/>
          </p:nvPr>
        </p:nvSpPr>
        <p:spPr/>
        <p:txBody>
          <a:bodyPr/>
          <a:lstStyle/>
          <a:p>
            <a:r>
              <a:rPr lang="ja-JP" altLang="en-US" dirty="0"/>
              <a:t>実験結果</a:t>
            </a:r>
            <a:endParaRPr lang="en-US" dirty="0"/>
          </a:p>
        </p:txBody>
      </p:sp>
      <p:pic>
        <p:nvPicPr>
          <p:cNvPr id="5" name="コンテンツ プレースホルダー 4">
            <a:extLst>
              <a:ext uri="{FF2B5EF4-FFF2-40B4-BE49-F238E27FC236}">
                <a16:creationId xmlns:a16="http://schemas.microsoft.com/office/drawing/2014/main" id="{EEF51879-C3BC-4031-88A5-E726670D2754}"/>
              </a:ext>
            </a:extLst>
          </p:cNvPr>
          <p:cNvPicPr>
            <a:picLocks noGrp="1" noChangeAspect="1"/>
          </p:cNvPicPr>
          <p:nvPr>
            <p:ph idx="1"/>
          </p:nvPr>
        </p:nvPicPr>
        <p:blipFill>
          <a:blip r:embed="rId2"/>
          <a:stretch>
            <a:fillRect/>
          </a:stretch>
        </p:blipFill>
        <p:spPr>
          <a:xfrm>
            <a:off x="0" y="1180617"/>
            <a:ext cx="5877731" cy="2358826"/>
          </a:xfrm>
          <a:prstGeom prst="rect">
            <a:avLst/>
          </a:prstGeom>
        </p:spPr>
      </p:pic>
      <p:sp>
        <p:nvSpPr>
          <p:cNvPr id="4" name="スライド番号プレースホルダー 3">
            <a:extLst>
              <a:ext uri="{FF2B5EF4-FFF2-40B4-BE49-F238E27FC236}">
                <a16:creationId xmlns:a16="http://schemas.microsoft.com/office/drawing/2014/main" id="{CA3FEA05-76C0-43E8-BC2C-2C1E6332C5BA}"/>
              </a:ext>
            </a:extLst>
          </p:cNvPr>
          <p:cNvSpPr>
            <a:spLocks noGrp="1"/>
          </p:cNvSpPr>
          <p:nvPr>
            <p:ph type="sldNum" sz="quarter" idx="12"/>
          </p:nvPr>
        </p:nvSpPr>
        <p:spPr/>
        <p:txBody>
          <a:bodyPr/>
          <a:lstStyle/>
          <a:p>
            <a:fld id="{6CC31726-32D1-4B8E-A9C7-6F5CE3C746E8}" type="slidenum">
              <a:rPr lang="en-US" smtClean="0"/>
              <a:t>26</a:t>
            </a:fld>
            <a:endParaRPr lang="en-US" dirty="0"/>
          </a:p>
        </p:txBody>
      </p:sp>
      <p:pic>
        <p:nvPicPr>
          <p:cNvPr id="6" name="図 5">
            <a:extLst>
              <a:ext uri="{FF2B5EF4-FFF2-40B4-BE49-F238E27FC236}">
                <a16:creationId xmlns:a16="http://schemas.microsoft.com/office/drawing/2014/main" id="{A51C6F3D-2DD0-4B6D-8668-A7664E0280ED}"/>
              </a:ext>
            </a:extLst>
          </p:cNvPr>
          <p:cNvPicPr>
            <a:picLocks noChangeAspect="1"/>
          </p:cNvPicPr>
          <p:nvPr/>
        </p:nvPicPr>
        <p:blipFill>
          <a:blip r:embed="rId3"/>
          <a:stretch>
            <a:fillRect/>
          </a:stretch>
        </p:blipFill>
        <p:spPr>
          <a:xfrm>
            <a:off x="85018" y="3904491"/>
            <a:ext cx="5877731" cy="2439324"/>
          </a:xfrm>
          <a:prstGeom prst="rect">
            <a:avLst/>
          </a:prstGeom>
        </p:spPr>
      </p:pic>
      <p:sp>
        <p:nvSpPr>
          <p:cNvPr id="7" name="正方形/長方形 6">
            <a:extLst>
              <a:ext uri="{FF2B5EF4-FFF2-40B4-BE49-F238E27FC236}">
                <a16:creationId xmlns:a16="http://schemas.microsoft.com/office/drawing/2014/main" id="{9D225944-5A3F-43CC-B04F-A1A6A182733E}"/>
              </a:ext>
            </a:extLst>
          </p:cNvPr>
          <p:cNvSpPr/>
          <p:nvPr/>
        </p:nvSpPr>
        <p:spPr>
          <a:xfrm>
            <a:off x="5962749" y="2175364"/>
            <a:ext cx="3110147" cy="369332"/>
          </a:xfrm>
          <a:prstGeom prst="rect">
            <a:avLst/>
          </a:prstGeom>
        </p:spPr>
        <p:txBody>
          <a:bodyPr wrap="none">
            <a:spAutoFit/>
          </a:bodyPr>
          <a:lstStyle/>
          <a:p>
            <a:pPr lvl="0" defTabSz="914400"/>
            <a:r>
              <a:rPr lang="ja-JP" altLang="en-US" b="1" dirty="0">
                <a:solidFill>
                  <a:srgbClr val="333333"/>
                </a:solidFill>
                <a:latin typeface="+mj-ea"/>
              </a:rPr>
              <a:t>基底関数が</a:t>
            </a:r>
            <a:r>
              <a:rPr lang="en-US" altLang="ja-JP" b="1" dirty="0">
                <a:solidFill>
                  <a:srgbClr val="333333"/>
                </a:solidFill>
                <a:latin typeface="+mj-ea"/>
              </a:rPr>
              <a:t>3</a:t>
            </a:r>
            <a:r>
              <a:rPr lang="ja-JP" altLang="en-US" b="1" dirty="0">
                <a:solidFill>
                  <a:srgbClr val="333333"/>
                </a:solidFill>
                <a:latin typeface="+mj-ea"/>
              </a:rPr>
              <a:t>次多項式のとき</a:t>
            </a:r>
            <a:endParaRPr lang="en-US" altLang="en-US" dirty="0">
              <a:latin typeface="+mj-ea"/>
            </a:endParaRPr>
          </a:p>
        </p:txBody>
      </p:sp>
      <p:sp>
        <p:nvSpPr>
          <p:cNvPr id="8" name="正方形/長方形 7">
            <a:extLst>
              <a:ext uri="{FF2B5EF4-FFF2-40B4-BE49-F238E27FC236}">
                <a16:creationId xmlns:a16="http://schemas.microsoft.com/office/drawing/2014/main" id="{02D1E5B0-C8F5-4A64-BCE1-E6B5E8A81631}"/>
              </a:ext>
            </a:extLst>
          </p:cNvPr>
          <p:cNvSpPr/>
          <p:nvPr/>
        </p:nvSpPr>
        <p:spPr>
          <a:xfrm>
            <a:off x="5948835" y="4799496"/>
            <a:ext cx="3110147" cy="369332"/>
          </a:xfrm>
          <a:prstGeom prst="rect">
            <a:avLst/>
          </a:prstGeom>
        </p:spPr>
        <p:txBody>
          <a:bodyPr wrap="none">
            <a:spAutoFit/>
          </a:bodyPr>
          <a:lstStyle/>
          <a:p>
            <a:pPr lvl="0" defTabSz="914400"/>
            <a:r>
              <a:rPr lang="ja-JP" altLang="en-US" b="1" dirty="0">
                <a:solidFill>
                  <a:srgbClr val="333333"/>
                </a:solidFill>
                <a:latin typeface="+mj-ea"/>
              </a:rPr>
              <a:t>基底関数が</a:t>
            </a:r>
            <a:r>
              <a:rPr lang="en-US" altLang="ja-JP" b="1" dirty="0">
                <a:solidFill>
                  <a:srgbClr val="333333"/>
                </a:solidFill>
                <a:latin typeface="+mj-ea"/>
              </a:rPr>
              <a:t>9</a:t>
            </a:r>
            <a:r>
              <a:rPr lang="ja-JP" altLang="en-US" b="1" dirty="0">
                <a:solidFill>
                  <a:srgbClr val="333333"/>
                </a:solidFill>
                <a:latin typeface="+mj-ea"/>
              </a:rPr>
              <a:t>次多項式のとき</a:t>
            </a:r>
            <a:endParaRPr lang="en-US" altLang="en-US" dirty="0">
              <a:latin typeface="+mj-ea"/>
            </a:endParaRPr>
          </a:p>
        </p:txBody>
      </p:sp>
    </p:spTree>
    <p:extLst>
      <p:ext uri="{BB962C8B-B14F-4D97-AF65-F5344CB8AC3E}">
        <p14:creationId xmlns:p14="http://schemas.microsoft.com/office/powerpoint/2010/main" val="88199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lnSpcReduction="10000"/>
              </a:bodyPr>
              <a:lstStyle/>
              <a:p>
                <a:pPr marL="0" indent="0">
                  <a:buNone/>
                </a:pPr>
                <a:r>
                  <a:rPr lang="ja-JP" altLang="en-US" sz="2000" b="1" dirty="0"/>
                  <a:t>与えられているもの</a:t>
                </a:r>
                <a:endParaRPr lang="en-US" altLang="ja-JP" sz="2000" b="1" dirty="0"/>
              </a:p>
              <a:p>
                <a:pPr marL="0" indent="0">
                  <a:buNone/>
                </a:pPr>
                <a:r>
                  <a:rPr lang="ja-JP" altLang="en-US" sz="2000" b="1" dirty="0"/>
                  <a:t>　</a:t>
                </a:r>
                <a:r>
                  <a:rPr lang="ja-JP" altLang="en-US" sz="2000" dirty="0"/>
                  <a:t>入力</a:t>
                </a:r>
                <a14:m>
                  <m:oMath xmlns:m="http://schemas.openxmlformats.org/officeDocument/2006/math">
                    <m:r>
                      <a:rPr lang="en-US" altLang="ja-JP" sz="2000" b="1" i="1" smtClean="0">
                        <a:latin typeface="Cambria Math" panose="02040503050406030204" pitchFamily="18" charset="0"/>
                      </a:rPr>
                      <m:t>𝒙</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ℝ</m:t>
                    </m:r>
                    <m:r>
                      <a:rPr lang="ja-JP" altLang="en-US" sz="2000" i="1">
                        <a:latin typeface="Cambria Math" panose="02040503050406030204" pitchFamily="18" charset="0"/>
                        <a:ea typeface="Cambria Math" panose="02040503050406030204" pitchFamily="18" charset="0"/>
                      </a:rPr>
                      <m:t>と</m:t>
                    </m:r>
                  </m:oMath>
                </a14:m>
                <a:r>
                  <a:rPr lang="ja-JP" altLang="en-US" sz="2000" dirty="0"/>
                  <a:t>出力</a:t>
                </a:r>
                <a14:m>
                  <m:oMath xmlns:m="http://schemas.openxmlformats.org/officeDocument/2006/math">
                    <m:r>
                      <a:rPr lang="en-US" altLang="ja-JP" sz="2000" b="1" i="1" smtClean="0">
                        <a:latin typeface="Cambria Math" panose="02040503050406030204" pitchFamily="18" charset="0"/>
                      </a:rPr>
                      <m:t>𝒚</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𝑦</m:t>
                    </m:r>
                  </m:oMath>
                </a14:m>
                <a:r>
                  <a:rPr lang="en-US" altLang="ja-JP" sz="2000" dirty="0"/>
                  <a:t> </a:t>
                </a:r>
                <a14:m>
                  <m:oMath xmlns:m="http://schemas.openxmlformats.org/officeDocument/2006/math">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ℝ</m:t>
                    </m:r>
                    <m:r>
                      <a:rPr lang="ja-JP" altLang="en-US" sz="2000" i="1" smtClean="0">
                        <a:latin typeface="Cambria Math" panose="02040503050406030204" pitchFamily="18" charset="0"/>
                        <a:ea typeface="Cambria Math" panose="02040503050406030204" pitchFamily="18" charset="0"/>
                      </a:rPr>
                      <m:t>の</m:t>
                    </m:r>
                  </m:oMath>
                </a14:m>
                <a:r>
                  <a:rPr lang="ja-JP" altLang="en-US" sz="2000" dirty="0"/>
                  <a:t>データセット</a:t>
                </a:r>
                <a:endParaRPr lang="en-US" altLang="ja-JP" sz="2000" dirty="0"/>
              </a:p>
              <a:p>
                <a:pPr marL="457200" lvl="1" indent="0">
                  <a:buNone/>
                </a:pPr>
                <a:endParaRPr lang="en-US" altLang="ja-JP" sz="2000" dirty="0"/>
              </a:p>
              <a:p>
                <a:pPr marL="0" indent="0">
                  <a:buNone/>
                </a:pPr>
                <a:r>
                  <a:rPr lang="ja-JP" altLang="en-US" sz="2000" b="1" dirty="0"/>
                  <a:t>仮定</a:t>
                </a:r>
                <a:endParaRPr lang="en-US" altLang="ja-JP" sz="2000" b="1" dirty="0"/>
              </a:p>
              <a:p>
                <a:pPr marL="0" indent="0">
                  <a:buNone/>
                </a:pPr>
                <a:r>
                  <a:rPr lang="ja-JP" altLang="en-US" sz="2000" dirty="0"/>
                  <a:t>　・データセットは，独立同分布（</a:t>
                </a:r>
                <a:r>
                  <a:rPr lang="en-US" altLang="ja-JP" sz="2000" dirty="0" err="1"/>
                  <a:t>i.i.d</a:t>
                </a:r>
                <a:r>
                  <a:rPr lang="en-US" altLang="ja-JP" sz="2000" dirty="0"/>
                  <a:t>.</a:t>
                </a:r>
                <a:r>
                  <a:rPr lang="ja-JP" altLang="en-US" sz="2000" dirty="0"/>
                  <a:t>）に従うとします．</a:t>
                </a:r>
                <a:endParaRPr lang="en-US" altLang="ja-JP" sz="2000" dirty="0"/>
              </a:p>
              <a:p>
                <a:pPr marL="0" indent="0">
                  <a:buNone/>
                </a:pPr>
                <a:r>
                  <a:rPr lang="ja-JP" altLang="en-US" sz="2000" dirty="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a14:m>
                <a:r>
                  <a:rPr lang="ja-JP" altLang="en-US" sz="2000" dirty="0"/>
                  <a:t>を次のように仮定します．</a:t>
                </a:r>
                <a:endParaRPr lang="en-US" altLang="ja-JP" sz="20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m:oMathPara>
                </a14:m>
                <a:endParaRPr lang="en-US" altLang="ja-JP" sz="20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oMath>
                  </m:oMathPara>
                </a14:m>
                <a:endParaRPr lang="en-US" altLang="ja-JP" sz="20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 ~</m:t>
                      </m:r>
                      <m:r>
                        <a:rPr lang="en-US" altLang="ja-JP" sz="2000" i="1">
                          <a:latin typeface="Cambria Math" panose="02040503050406030204" pitchFamily="18" charset="0"/>
                        </a:rPr>
                        <m:t>𝑁</m:t>
                      </m:r>
                      <m:r>
                        <a:rPr lang="en-US" altLang="ja-JP" sz="2000" i="1">
                          <a:latin typeface="Cambria Math" panose="02040503050406030204" pitchFamily="18" charset="0"/>
                        </a:rPr>
                        <m:t>(0,</m:t>
                      </m:r>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𝛽</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m:t>
                      </m:r>
                    </m:oMath>
                  </m:oMathPara>
                </a14:m>
                <a:endParaRPr lang="en-US" altLang="ja-JP" sz="2000" dirty="0"/>
              </a:p>
              <a:p>
                <a:pPr marL="0" indent="0">
                  <a:lnSpc>
                    <a:spcPct val="120000"/>
                  </a:lnSpc>
                  <a:buNone/>
                </a:pPr>
                <a:r>
                  <a:rPr lang="ja-JP" altLang="en-US" sz="2000" dirty="0"/>
                  <a:t>　・基底関数</a:t>
                </a:r>
                <a14:m>
                  <m:oMath xmlns:m="http://schemas.openxmlformats.org/officeDocument/2006/math">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oMath>
                </a14:m>
                <a:r>
                  <a:rPr lang="ja-JP" altLang="en-US" sz="2000" dirty="0"/>
                  <a:t>とパラメータ</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は</a:t>
                </a:r>
                <a:r>
                  <a:rPr lang="en-US" altLang="ja-JP" sz="2000" dirty="0"/>
                  <a:t>D</a:t>
                </a:r>
                <a:r>
                  <a:rPr lang="ja-JP" altLang="en-US" sz="2000" dirty="0"/>
                  <a:t>個あるとします．</a:t>
                </a:r>
                <a:r>
                  <a:rPr lang="en-US" altLang="ja-JP" sz="2000" dirty="0"/>
                  <a:t>		</a:t>
                </a:r>
              </a:p>
              <a:p>
                <a:pPr marL="0" indent="0" algn="ctr">
                  <a:lnSpc>
                    <a:spcPct val="120000"/>
                  </a:lnSpc>
                  <a:buNone/>
                </a:pPr>
                <a14:m>
                  <m:oMath xmlns:m="http://schemas.openxmlformats.org/officeDocument/2006/math">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1</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𝐷</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oMath>
                </a14:m>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𝐷</m:t>
                              </m:r>
                            </m:sub>
                          </m:sSub>
                        </m:e>
                      </m:d>
                    </m:oMath>
                  </m:oMathPara>
                </a14:m>
                <a:endParaRPr lang="en-US" altLang="ja-JP" sz="2000" b="0" dirty="0"/>
              </a:p>
              <a:p>
                <a:pPr marL="0" indent="0">
                  <a:lnSpc>
                    <a:spcPct val="120000"/>
                  </a:lnSpc>
                  <a:buNone/>
                </a:pPr>
                <a:r>
                  <a:rPr lang="ja-JP" altLang="en-US" sz="2000" dirty="0"/>
                  <a:t>　・事前分布はあまり大きな</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を取らないと仮定します（</a:t>
                </a:r>
                <a14:m>
                  <m:oMath xmlns:m="http://schemas.openxmlformats.org/officeDocument/2006/math">
                    <m:r>
                      <a:rPr lang="ja-JP" altLang="en-US" sz="2000" i="1" smtClean="0">
                        <a:latin typeface="Cambria Math" panose="02040503050406030204" pitchFamily="18" charset="0"/>
                      </a:rPr>
                      <m:t>𝛼</m:t>
                    </m:r>
                  </m:oMath>
                </a14:m>
                <a:r>
                  <a:rPr lang="ja-JP" altLang="en-US" sz="2000" dirty="0"/>
                  <a:t>はハイパーパラメータ</a:t>
                </a:r>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ja-JP" altLang="en-US" sz="2000" i="1">
                              <a:latin typeface="Cambria Math" panose="02040503050406030204" pitchFamily="18" charset="0"/>
                            </a:rPr>
                            <m:t>𝛼</m:t>
                          </m:r>
                        </m:e>
                        <m:sup>
                          <m:r>
                            <a:rPr lang="en-US" sz="2000" b="0" i="1" smtClean="0">
                              <a:latin typeface="Cambria Math" panose="02040503050406030204" pitchFamily="18" charset="0"/>
                            </a:rPr>
                            <m:t>−1</m:t>
                          </m:r>
                        </m:sup>
                      </m:sSup>
                      <m:r>
                        <a:rPr lang="en-US" sz="2000" b="1" i="0" smtClean="0">
                          <a:latin typeface="Cambria Math" panose="02040503050406030204" pitchFamily="18" charset="0"/>
                        </a:rPr>
                        <m:t>𝐈</m:t>
                      </m:r>
                      <m:r>
                        <a:rPr lang="en-US" sz="2000" b="0" i="1" smtClean="0">
                          <a:latin typeface="Cambria Math" panose="02040503050406030204" pitchFamily="18" charset="0"/>
                        </a:rPr>
                        <m:t>)</m:t>
                      </m:r>
                    </m:oMath>
                  </m:oMathPara>
                </a14:m>
                <a:endParaRPr lang="en-US" sz="20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716" t="-125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27</a:t>
            </a:fld>
            <a:endParaRPr lang="en-US" dirty="0"/>
          </a:p>
        </p:txBody>
      </p:sp>
    </p:spTree>
    <p:extLst>
      <p:ext uri="{BB962C8B-B14F-4D97-AF65-F5344CB8AC3E}">
        <p14:creationId xmlns:p14="http://schemas.microsoft.com/office/powerpoint/2010/main" val="512474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7886700" cy="5832168"/>
              </a:xfrm>
            </p:spPr>
            <p:txBody>
              <a:bodyPr>
                <a:normAutofit/>
              </a:bodyPr>
              <a:lstStyle/>
              <a:p>
                <a:pPr marL="0" indent="0">
                  <a:buNone/>
                </a:pPr>
                <a:r>
                  <a:rPr lang="ja-JP" altLang="en-US" sz="2200" b="1" dirty="0"/>
                  <a:t>ベイズの定理</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𝒘</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e>
                      </m:d>
                      <m:r>
                        <a:rPr lang="en-US" altLang="ja-JP" sz="2200" b="0" i="1" smtClean="0">
                          <a:latin typeface="Cambria Math" panose="02040503050406030204" pitchFamily="18" charset="0"/>
                        </a:rPr>
                        <m:t>=</m:t>
                      </m:r>
                      <m:f>
                        <m:fPr>
                          <m:ctrlPr>
                            <a:rPr lang="en-US" altLang="ja-JP" sz="2200" b="0" i="1" smtClean="0">
                              <a:latin typeface="Cambria Math" panose="02040503050406030204" pitchFamily="18" charset="0"/>
                            </a:rPr>
                          </m:ctrlPr>
                        </m:fPr>
                        <m:num>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𝒚</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r>
                            <a:rPr lang="en-US" altLang="ja-JP" sz="2200" b="0" i="1" smtClean="0">
                              <a:latin typeface="Cambria Math" panose="02040503050406030204" pitchFamily="18" charset="0"/>
                            </a:rPr>
                            <m:t>)</m:t>
                          </m:r>
                        </m:num>
                        <m:den>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den>
                      </m:f>
                    </m:oMath>
                  </m:oMathPara>
                </a14:m>
                <a:endParaRPr lang="en-US" altLang="ja-JP" sz="2200" dirty="0"/>
              </a:p>
              <a:p>
                <a:pPr marL="0" indent="0">
                  <a:buNone/>
                </a:pPr>
                <a:endParaRPr lang="en-US" altLang="ja-JP" sz="2200" dirty="0"/>
              </a:p>
              <a:p>
                <a:pPr marL="0" indent="0">
                  <a:buNone/>
                </a:pPr>
                <a:r>
                  <a:rPr lang="ja-JP" altLang="en-US" sz="2200" b="1" dirty="0"/>
                  <a:t>最尤推定のタスク</a:t>
                </a:r>
                <a:endParaRPr lang="en-US" altLang="ja-JP" sz="2200" b="1" dirty="0"/>
              </a:p>
              <a:p>
                <a:pPr marL="0" indent="0" algn="ctr">
                  <a:buNone/>
                </a:pP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𝒘</m:t>
                        </m:r>
                      </m:e>
                      <m:sub>
                        <m:r>
                          <a:rPr lang="en-US" sz="2200" b="0" i="1" smtClean="0">
                            <a:latin typeface="Cambria Math" panose="02040503050406030204" pitchFamily="18" charset="0"/>
                          </a:rPr>
                          <m:t>𝑀𝐴𝑃</m:t>
                        </m:r>
                      </m:sub>
                    </m:sSub>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m:rPr>
                            <m:sty m:val="p"/>
                          </m:rPr>
                          <a:rPr lang="en-US" sz="2200" b="0" i="0" smtClean="0">
                            <a:latin typeface="Cambria Math" panose="02040503050406030204" pitchFamily="18" charset="0"/>
                          </a:rPr>
                          <m:t>argmax</m:t>
                        </m:r>
                      </m:e>
                      <m:sub>
                        <m:r>
                          <a:rPr lang="en-US" sz="2200" b="1" i="1" smtClean="0">
                            <a:latin typeface="Cambria Math" panose="02040503050406030204" pitchFamily="18" charset="0"/>
                          </a:rPr>
                          <m:t>𝒘</m:t>
                        </m:r>
                      </m:sub>
                    </m:sSub>
                    <m:r>
                      <a:rPr lang="en-US" sz="2200" b="0" i="1" smtClean="0">
                        <a:latin typeface="Cambria Math" panose="02040503050406030204" pitchFamily="18" charset="0"/>
                      </a:rPr>
                      <m:t>𝑝</m:t>
                    </m:r>
                  </m:oMath>
                </a14:m>
                <a:r>
                  <a:rPr lang="en-US" sz="2200" dirty="0"/>
                  <a:t>(</a:t>
                </a:r>
                <a14:m>
                  <m:oMath xmlns:m="http://schemas.openxmlformats.org/officeDocument/2006/math">
                    <m:r>
                      <a:rPr lang="en-US" sz="2200" b="1" i="1" smtClean="0">
                        <a:latin typeface="Cambria Math" panose="02040503050406030204" pitchFamily="18" charset="0"/>
                      </a:rPr>
                      <m:t>𝒚</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1" i="1" smtClean="0">
                        <a:latin typeface="Cambria Math" panose="02040503050406030204" pitchFamily="18" charset="0"/>
                      </a:rPr>
                      <m:t>𝒘</m:t>
                    </m:r>
                    <m:r>
                      <a:rPr lang="en-US" sz="2200" b="0" i="1" smtClean="0">
                        <a:latin typeface="Cambria Math" panose="02040503050406030204" pitchFamily="18" charset="0"/>
                        <a:ea typeface="Cambria Math" panose="02040503050406030204" pitchFamily="18" charset="0"/>
                      </a:rPr>
                      <m:t>)</m:t>
                    </m:r>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𝒘</m:t>
                    </m:r>
                    <m:r>
                      <a:rPr lang="en-US" altLang="ja-JP" sz="2200" i="1">
                        <a:latin typeface="Cambria Math" panose="02040503050406030204" pitchFamily="18" charset="0"/>
                      </a:rPr>
                      <m:t>)</m:t>
                    </m:r>
                  </m:oMath>
                </a14:m>
                <a:endParaRPr lang="en-US" sz="2200" dirty="0"/>
              </a:p>
              <a:p>
                <a:pPr marL="0" indent="0" algn="ctr">
                  <a:buNone/>
                </a:pPr>
                <a:endParaRPr lang="en-US" sz="2200" dirty="0"/>
              </a:p>
              <a:p>
                <a:pPr marL="0" indent="0">
                  <a:buNone/>
                </a:pPr>
                <a:r>
                  <a:rPr lang="ja-JP" altLang="en-US" sz="2200" dirty="0"/>
                  <a:t>推定した</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𝒘</m:t>
                        </m:r>
                      </m:e>
                      <m:sub>
                        <m:r>
                          <a:rPr lang="en-US" sz="2200" i="1">
                            <a:latin typeface="Cambria Math" panose="02040503050406030204" pitchFamily="18" charset="0"/>
                          </a:rPr>
                          <m:t>𝑀</m:t>
                        </m:r>
                        <m:r>
                          <a:rPr lang="en-US" sz="2200" b="0" i="1" smtClean="0">
                            <a:latin typeface="Cambria Math" panose="02040503050406030204" pitchFamily="18" charset="0"/>
                          </a:rPr>
                          <m:t>𝐴𝑃</m:t>
                        </m:r>
                      </m:sub>
                    </m:sSub>
                  </m:oMath>
                </a14:m>
                <a:r>
                  <a:rPr lang="ja-JP" altLang="en-US" sz="2200" dirty="0"/>
                  <a:t>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en-US" sz="2200" b="0" i="1" smtClean="0">
                        <a:latin typeface="Cambria Math" panose="02040503050406030204" pitchFamily="18" charset="0"/>
                      </a:rPr>
                      <m:t>=</m:t>
                    </m:r>
                    <m:sSubSup>
                      <m:sSubSupPr>
                        <m:ctrlPr>
                          <a:rPr lang="en-US" altLang="ja-JP" sz="2200" i="1">
                            <a:latin typeface="Cambria Math" panose="02040503050406030204" pitchFamily="18" charset="0"/>
                          </a:rPr>
                        </m:ctrlPr>
                      </m:sSubSupPr>
                      <m:e>
                        <m:r>
                          <a:rPr lang="en-US" altLang="ja-JP" sz="2200" b="1" i="1">
                            <a:latin typeface="Cambria Math" panose="02040503050406030204" pitchFamily="18" charset="0"/>
                          </a:rPr>
                          <m:t>𝒘</m:t>
                        </m:r>
                      </m:e>
                      <m:sub>
                        <m:r>
                          <m:rPr>
                            <m:sty m:val="p"/>
                          </m:rPr>
                          <a:rPr lang="en-US" altLang="ja-JP" sz="2200" i="1" smtClean="0">
                            <a:latin typeface="Cambria Math" panose="02040503050406030204" pitchFamily="18" charset="0"/>
                          </a:rPr>
                          <m:t>MAP</m:t>
                        </m:r>
                      </m:sub>
                      <m:sup>
                        <m:r>
                          <a:rPr lang="en-US" altLang="ja-JP" sz="2200" i="1">
                            <a:latin typeface="Cambria Math" panose="02040503050406030204" pitchFamily="18" charset="0"/>
                          </a:rPr>
                          <m:t>𝑇</m:t>
                        </m:r>
                      </m:sup>
                    </m:sSubSup>
                    <m:r>
                      <a:rPr lang="ja-JP" altLang="en-US" sz="2200" b="1" i="1">
                        <a:latin typeface="Cambria Math" panose="02040503050406030204" pitchFamily="18" charset="0"/>
                      </a:rPr>
                      <m:t>𝝓</m:t>
                    </m:r>
                    <m:r>
                      <a:rPr lang="en-US" altLang="ja-JP" sz="2200" b="1" i="1" smtClean="0">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0" i="1" smtClean="0">
                            <a:latin typeface="Cambria Math" panose="02040503050406030204" pitchFamily="18" charset="0"/>
                          </a:rPr>
                          <m:t>𝑥</m:t>
                        </m:r>
                      </m:e>
                      <m:sup>
                        <m:r>
                          <a:rPr lang="en-US" altLang="ja-JP" sz="2200" b="0" i="1" smtClean="0">
                            <a:latin typeface="Cambria Math" panose="02040503050406030204" pitchFamily="18" charset="0"/>
                          </a:rPr>
                          <m:t>∗</m:t>
                        </m:r>
                      </m:sup>
                    </m:sSup>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100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28</a:t>
            </a:fld>
            <a:endParaRPr lang="en-US" dirty="0"/>
          </a:p>
        </p:txBody>
      </p:sp>
    </p:spTree>
    <p:extLst>
      <p:ext uri="{BB962C8B-B14F-4D97-AF65-F5344CB8AC3E}">
        <p14:creationId xmlns:p14="http://schemas.microsoft.com/office/powerpoint/2010/main" val="1418020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A0386-CD19-4D90-9493-7325CDD59EAF}"/>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00B81B3-00B3-40A1-8F1F-0D6E83320944}"/>
                  </a:ext>
                </a:extLst>
              </p:cNvPr>
              <p:cNvSpPr>
                <a:spLocks noGrp="1"/>
              </p:cNvSpPr>
              <p:nvPr>
                <p:ph idx="1"/>
              </p:nvPr>
            </p:nvSpPr>
            <p:spPr>
              <a:xfrm>
                <a:off x="628650" y="1025832"/>
                <a:ext cx="7886700" cy="5832168"/>
              </a:xfrm>
            </p:spPr>
            <p:txBody>
              <a:bodyPr>
                <a:normAutofit fontScale="92500" lnSpcReduction="10000"/>
              </a:bodyPr>
              <a:lstStyle/>
              <a:p>
                <a:pPr marL="0" indent="0">
                  <a:lnSpc>
                    <a:spcPct val="100000"/>
                  </a:lnSpc>
                  <a:buNone/>
                </a:pPr>
                <a:r>
                  <a:rPr lang="ja-JP" altLang="en-US" sz="2000" i="1" dirty="0">
                    <a:latin typeface="Cambria Math" panose="02040503050406030204" pitchFamily="18" charset="0"/>
                  </a:rPr>
                  <a:t>仮定より事前分布は</a:t>
                </a:r>
                <a:endParaRPr lang="en-US" sz="200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d>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𝟎</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ja-JP" altLang="en-US" sz="2000" i="1">
                              <a:latin typeface="Cambria Math" panose="02040503050406030204" pitchFamily="18" charset="0"/>
                            </a:rPr>
                            <m:t>𝛼</m:t>
                          </m:r>
                        </m:e>
                        <m:sup>
                          <m:r>
                            <a:rPr lang="en-US" sz="2000" i="1">
                              <a:latin typeface="Cambria Math" panose="02040503050406030204" pitchFamily="18" charset="0"/>
                            </a:rPr>
                            <m:t>−1</m:t>
                          </m:r>
                        </m:sup>
                      </m:sSup>
                      <m:r>
                        <a:rPr lang="en-US" sz="2000" b="1">
                          <a:latin typeface="Cambria Math" panose="02040503050406030204" pitchFamily="18" charset="0"/>
                        </a:rPr>
                        <m:t>𝐈</m:t>
                      </m:r>
                      <m:r>
                        <a:rPr lang="en-US" sz="2000" i="1">
                          <a:latin typeface="Cambria Math" panose="02040503050406030204" pitchFamily="18" charset="0"/>
                        </a:rPr>
                        <m:t>)</m:t>
                      </m:r>
                    </m:oMath>
                  </m:oMathPara>
                </a14:m>
                <a:endParaRPr lang="en-US" sz="2000" dirty="0"/>
              </a:p>
              <a:p>
                <a:pPr marL="0" indent="0">
                  <a:lnSpc>
                    <a:spcPct val="100000"/>
                  </a:lnSpc>
                  <a:buNone/>
                </a:pPr>
                <a:r>
                  <a:rPr lang="ja-JP" altLang="en-US" sz="2000" dirty="0"/>
                  <a:t>より，対数事前分布は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d>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𝛼</m:t>
                          </m:r>
                        </m:num>
                        <m:den>
                          <m:r>
                            <a:rPr lang="en-US" sz="2000" b="0" i="1" smtClean="0">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となる．よって，ベイズの定理から事後分布に対数をとると</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𝒘</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この式を目的関数</a:t>
                </a:r>
                <a14:m>
                  <m:oMath xmlns:m="http://schemas.openxmlformats.org/officeDocument/2006/math">
                    <m:r>
                      <a:rPr lang="en-US" altLang="ja-JP" sz="2000" b="0" i="1" smtClean="0">
                        <a:latin typeface="Cambria Math" panose="02040503050406030204" pitchFamily="18" charset="0"/>
                      </a:rPr>
                      <m:t>𝑀</m:t>
                    </m:r>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oMath>
                </a14:m>
                <a:r>
                  <a:rPr lang="ja-JP" altLang="en-US" sz="2000" dirty="0"/>
                  <a:t>とみなすと次のようになります．</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ところで，</a:t>
                </a:r>
                <a:r>
                  <a:rPr lang="en-US" altLang="ja-JP" sz="2000" dirty="0"/>
                  <a:t>Ridge</a:t>
                </a:r>
                <a:r>
                  <a:rPr lang="ja-JP" altLang="en-US" sz="2000" dirty="0"/>
                  <a:t>回帰の目的関数</a:t>
                </a:r>
                <a14:m>
                  <m:oMath xmlns:m="http://schemas.openxmlformats.org/officeDocument/2006/math">
                    <m:r>
                      <a:rPr lang="en-US" altLang="ja-JP" sz="2000" b="0" i="1" smtClean="0">
                        <a:latin typeface="Cambria Math" panose="02040503050406030204" pitchFamily="18" charset="0"/>
                      </a:rPr>
                      <m:t>𝐸</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r>
                      <a:rPr lang="ja-JP" altLang="en-US" sz="2000" i="1">
                        <a:latin typeface="Cambria Math" panose="02040503050406030204" pitchFamily="18" charset="0"/>
                      </a:rPr>
                      <m:t>は</m:t>
                    </m:r>
                  </m:oMath>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oMath>
                  </m:oMathPara>
                </a14:m>
                <a:endParaRPr lang="en-US" sz="2000" dirty="0"/>
              </a:p>
              <a:p>
                <a:pPr marL="0" indent="0">
                  <a:lnSpc>
                    <a:spcPct val="100000"/>
                  </a:lnSpc>
                  <a:buNone/>
                </a:pPr>
                <a:r>
                  <a:rPr lang="ja-JP" altLang="en-US" sz="2000" dirty="0"/>
                  <a:t>となっており，</a:t>
                </a:r>
                <a:r>
                  <a:rPr lang="en-US" altLang="ja-JP" sz="2000" dirty="0"/>
                  <a:t> </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a:t>を</a:t>
                </a:r>
                <a14:m>
                  <m:oMath xmlns:m="http://schemas.openxmlformats.org/officeDocument/2006/math">
                    <m:r>
                      <a:rPr lang="ja-JP" altLang="en-US" sz="2000" i="1" dirty="0" smtClean="0">
                        <a:latin typeface="Cambria Math" panose="02040503050406030204" pitchFamily="18" charset="0"/>
                      </a:rPr>
                      <m:t>𝛽</m:t>
                    </m:r>
                    <m:r>
                      <a:rPr lang="ja-JP" altLang="en-US" sz="2000" i="1" dirty="0">
                        <a:latin typeface="Cambria Math" panose="02040503050406030204" pitchFamily="18" charset="0"/>
                      </a:rPr>
                      <m:t>で</m:t>
                    </m:r>
                    <m:r>
                      <a:rPr lang="ja-JP" altLang="en-US" sz="2000" i="1" dirty="0" smtClean="0">
                        <a:latin typeface="Cambria Math" panose="02040503050406030204" pitchFamily="18" charset="0"/>
                      </a:rPr>
                      <m:t>割って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𝜆</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𝛽</m:t>
                        </m:r>
                      </m:den>
                    </m:f>
                  </m:oMath>
                </a14:m>
                <a:r>
                  <a:rPr lang="ja-JP" altLang="en-US" sz="2000" dirty="0"/>
                  <a:t>とすると，</a:t>
                </a:r>
                <a:r>
                  <a:rPr lang="en-US" altLang="ja-JP" sz="2000" dirty="0"/>
                  <a:t> </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a:t>の最大化と</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b="1" i="1">
                            <a:latin typeface="Cambria Math" panose="02040503050406030204" pitchFamily="18" charset="0"/>
                          </a:rPr>
                          <m:t>𝒘</m:t>
                        </m:r>
                      </m:e>
                    </m:d>
                  </m:oMath>
                </a14:m>
                <a:r>
                  <a:rPr lang="ja-JP" altLang="en-US" sz="2000" dirty="0"/>
                  <a:t>の最小化は同じです．よって，</a:t>
                </a:r>
                <a:r>
                  <a:rPr lang="en-US" altLang="ja-JP" sz="2000" dirty="0"/>
                  <a:t>MAP</a:t>
                </a:r>
                <a:r>
                  <a:rPr lang="ja-JP" altLang="en-US" sz="2000" dirty="0"/>
                  <a:t>推定と</a:t>
                </a:r>
                <a:r>
                  <a:rPr lang="en-US" altLang="ja-JP" sz="2000" dirty="0"/>
                  <a:t>Ridge</a:t>
                </a:r>
                <a:r>
                  <a:rPr lang="ja-JP" altLang="en-US" sz="2000" dirty="0"/>
                  <a:t>回帰の結果は等価になります．ただし，事前分布がガウス分布でノイズもガウスのとき．</a:t>
                </a:r>
                <a:endParaRPr lang="en-US" sz="2000" dirty="0"/>
              </a:p>
            </p:txBody>
          </p:sp>
        </mc:Choice>
        <mc:Fallback xmlns="">
          <p:sp>
            <p:nvSpPr>
              <p:cNvPr id="3" name="コンテンツ プレースホルダー 2">
                <a:extLst>
                  <a:ext uri="{FF2B5EF4-FFF2-40B4-BE49-F238E27FC236}">
                    <a16:creationId xmlns:a16="http://schemas.microsoft.com/office/drawing/2014/main" id="{800B81B3-00B3-40A1-8F1F-0D6E83320944}"/>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696" t="-836" r="-1005"/>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28B7B05-64CB-4232-81CC-7AD424856B17}"/>
              </a:ext>
            </a:extLst>
          </p:cNvPr>
          <p:cNvSpPr>
            <a:spLocks noGrp="1"/>
          </p:cNvSpPr>
          <p:nvPr>
            <p:ph type="sldNum" sz="quarter" idx="12"/>
          </p:nvPr>
        </p:nvSpPr>
        <p:spPr/>
        <p:txBody>
          <a:bodyPr/>
          <a:lstStyle/>
          <a:p>
            <a:fld id="{6CC31726-32D1-4B8E-A9C7-6F5CE3C746E8}" type="slidenum">
              <a:rPr lang="en-US" smtClean="0"/>
              <a:t>29</a:t>
            </a:fld>
            <a:endParaRPr lang="en-US" dirty="0"/>
          </a:p>
        </p:txBody>
      </p:sp>
    </p:spTree>
    <p:extLst>
      <p:ext uri="{BB962C8B-B14F-4D97-AF65-F5344CB8AC3E}">
        <p14:creationId xmlns:p14="http://schemas.microsoft.com/office/powerpoint/2010/main" val="10142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05963-00E0-415E-91D1-47C38577A528}"/>
              </a:ext>
            </a:extLst>
          </p:cNvPr>
          <p:cNvSpPr>
            <a:spLocks noGrp="1"/>
          </p:cNvSpPr>
          <p:nvPr>
            <p:ph type="title"/>
          </p:nvPr>
        </p:nvSpPr>
        <p:spPr/>
        <p:txBody>
          <a:bodyPr/>
          <a:lstStyle/>
          <a:p>
            <a:r>
              <a:rPr lang="ja-JP" altLang="en-US" dirty="0"/>
              <a:t>三ヶ月で獲得したスキルセット</a:t>
            </a:r>
            <a:endParaRPr lang="en-US" dirty="0"/>
          </a:p>
        </p:txBody>
      </p:sp>
      <p:sp>
        <p:nvSpPr>
          <p:cNvPr id="6" name="コンテンツ プレースホルダー 5">
            <a:extLst>
              <a:ext uri="{FF2B5EF4-FFF2-40B4-BE49-F238E27FC236}">
                <a16:creationId xmlns:a16="http://schemas.microsoft.com/office/drawing/2014/main" id="{4C9AA89B-C533-4A1D-AB69-13104EB1C082}"/>
              </a:ext>
            </a:extLst>
          </p:cNvPr>
          <p:cNvSpPr>
            <a:spLocks noGrp="1"/>
          </p:cNvSpPr>
          <p:nvPr>
            <p:ph idx="1"/>
          </p:nvPr>
        </p:nvSpPr>
        <p:spPr>
          <a:xfrm>
            <a:off x="628650" y="5955632"/>
            <a:ext cx="7886700" cy="335319"/>
          </a:xfrm>
        </p:spPr>
        <p:txBody>
          <a:bodyPr>
            <a:normAutofit fontScale="70000" lnSpcReduction="20000"/>
          </a:bodyPr>
          <a:lstStyle/>
          <a:p>
            <a:pPr marL="0" indent="0">
              <a:buNone/>
            </a:pPr>
            <a:r>
              <a:rPr lang="ja-JP" altLang="en-US" dirty="0"/>
              <a:t>　</a:t>
            </a:r>
            <a:endParaRPr lang="en-US" dirty="0"/>
          </a:p>
        </p:txBody>
      </p:sp>
      <p:pic>
        <p:nvPicPr>
          <p:cNvPr id="7" name="図 6">
            <a:extLst>
              <a:ext uri="{FF2B5EF4-FFF2-40B4-BE49-F238E27FC236}">
                <a16:creationId xmlns:a16="http://schemas.microsoft.com/office/drawing/2014/main" id="{95C6DD6C-1824-4CA4-9A7F-3B52150845DC}"/>
              </a:ext>
            </a:extLst>
          </p:cNvPr>
          <p:cNvPicPr>
            <a:picLocks noChangeAspect="1"/>
          </p:cNvPicPr>
          <p:nvPr/>
        </p:nvPicPr>
        <p:blipFill>
          <a:blip r:embed="rId2"/>
          <a:stretch>
            <a:fillRect/>
          </a:stretch>
        </p:blipFill>
        <p:spPr>
          <a:xfrm>
            <a:off x="289407" y="940839"/>
            <a:ext cx="8426101" cy="4332691"/>
          </a:xfrm>
          <a:prstGeom prst="rect">
            <a:avLst/>
          </a:prstGeom>
        </p:spPr>
      </p:pic>
      <p:sp>
        <p:nvSpPr>
          <p:cNvPr id="8" name="正方形/長方形 7">
            <a:extLst>
              <a:ext uri="{FF2B5EF4-FFF2-40B4-BE49-F238E27FC236}">
                <a16:creationId xmlns:a16="http://schemas.microsoft.com/office/drawing/2014/main" id="{373CD8DF-5929-4853-9108-3416305AFDD2}"/>
              </a:ext>
            </a:extLst>
          </p:cNvPr>
          <p:cNvSpPr/>
          <p:nvPr/>
        </p:nvSpPr>
        <p:spPr>
          <a:xfrm>
            <a:off x="2991774" y="230021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E012D02D-32EA-41E2-BA10-6D232D6A2FE3}"/>
              </a:ext>
            </a:extLst>
          </p:cNvPr>
          <p:cNvSpPr/>
          <p:nvPr/>
        </p:nvSpPr>
        <p:spPr>
          <a:xfrm>
            <a:off x="2979591" y="170617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D758F313-D79A-44FE-9B3D-EEAFEC43F913}"/>
              </a:ext>
            </a:extLst>
          </p:cNvPr>
          <p:cNvSpPr/>
          <p:nvPr/>
        </p:nvSpPr>
        <p:spPr>
          <a:xfrm>
            <a:off x="4609287" y="2267834"/>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D5EFEDCB-EC4A-4189-B932-837B2303B791}"/>
              </a:ext>
            </a:extLst>
          </p:cNvPr>
          <p:cNvSpPr/>
          <p:nvPr/>
        </p:nvSpPr>
        <p:spPr>
          <a:xfrm>
            <a:off x="1735237" y="223008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2" name="正方形/長方形 11">
            <a:extLst>
              <a:ext uri="{FF2B5EF4-FFF2-40B4-BE49-F238E27FC236}">
                <a16:creationId xmlns:a16="http://schemas.microsoft.com/office/drawing/2014/main" id="{F8AA80C8-68AC-4E7F-9F65-1A50A799B13C}"/>
              </a:ext>
            </a:extLst>
          </p:cNvPr>
          <p:cNvSpPr/>
          <p:nvPr/>
        </p:nvSpPr>
        <p:spPr>
          <a:xfrm>
            <a:off x="1775535" y="124032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3" name="正方形/長方形 12">
            <a:extLst>
              <a:ext uri="{FF2B5EF4-FFF2-40B4-BE49-F238E27FC236}">
                <a16:creationId xmlns:a16="http://schemas.microsoft.com/office/drawing/2014/main" id="{F3FB06DD-3252-4298-ABEA-F5B6AA3C6362}"/>
              </a:ext>
            </a:extLst>
          </p:cNvPr>
          <p:cNvSpPr/>
          <p:nvPr/>
        </p:nvSpPr>
        <p:spPr>
          <a:xfrm>
            <a:off x="1747420" y="281451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4" name="正方形/長方形 13">
            <a:extLst>
              <a:ext uri="{FF2B5EF4-FFF2-40B4-BE49-F238E27FC236}">
                <a16:creationId xmlns:a16="http://schemas.microsoft.com/office/drawing/2014/main" id="{CE80E91E-F366-4C3F-800D-C9D39998D378}"/>
              </a:ext>
            </a:extLst>
          </p:cNvPr>
          <p:cNvSpPr/>
          <p:nvPr/>
        </p:nvSpPr>
        <p:spPr>
          <a:xfrm>
            <a:off x="1747419"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5" name="正方形/長方形 14">
            <a:extLst>
              <a:ext uri="{FF2B5EF4-FFF2-40B4-BE49-F238E27FC236}">
                <a16:creationId xmlns:a16="http://schemas.microsoft.com/office/drawing/2014/main" id="{B1DD1E1A-0EC8-40BC-94A2-DBA0A39779F3}"/>
              </a:ext>
            </a:extLst>
          </p:cNvPr>
          <p:cNvSpPr/>
          <p:nvPr/>
        </p:nvSpPr>
        <p:spPr>
          <a:xfrm>
            <a:off x="1735237" y="448085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6" name="正方形/長方形 15">
            <a:extLst>
              <a:ext uri="{FF2B5EF4-FFF2-40B4-BE49-F238E27FC236}">
                <a16:creationId xmlns:a16="http://schemas.microsoft.com/office/drawing/2014/main" id="{8808F335-3B4A-47DC-B939-E8B971C85EDA}"/>
              </a:ext>
            </a:extLst>
          </p:cNvPr>
          <p:cNvSpPr/>
          <p:nvPr/>
        </p:nvSpPr>
        <p:spPr>
          <a:xfrm>
            <a:off x="3043558" y="450964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9" name="正方形/長方形 18">
            <a:extLst>
              <a:ext uri="{FF2B5EF4-FFF2-40B4-BE49-F238E27FC236}">
                <a16:creationId xmlns:a16="http://schemas.microsoft.com/office/drawing/2014/main" id="{F79A3A58-4AF3-470D-BB6C-76FB66D268F1}"/>
              </a:ext>
            </a:extLst>
          </p:cNvPr>
          <p:cNvSpPr/>
          <p:nvPr/>
        </p:nvSpPr>
        <p:spPr>
          <a:xfrm>
            <a:off x="2991774"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0" name="正方形/長方形 19">
            <a:extLst>
              <a:ext uri="{FF2B5EF4-FFF2-40B4-BE49-F238E27FC236}">
                <a16:creationId xmlns:a16="http://schemas.microsoft.com/office/drawing/2014/main" id="{34FD85AF-1E19-425F-86D6-CFA07B3F6C3B}"/>
              </a:ext>
            </a:extLst>
          </p:cNvPr>
          <p:cNvSpPr/>
          <p:nvPr/>
        </p:nvSpPr>
        <p:spPr>
          <a:xfrm>
            <a:off x="2991774" y="2930158"/>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1" name="正方形/長方形 20">
            <a:extLst>
              <a:ext uri="{FF2B5EF4-FFF2-40B4-BE49-F238E27FC236}">
                <a16:creationId xmlns:a16="http://schemas.microsoft.com/office/drawing/2014/main" id="{2880E65F-9623-4B36-A5B8-73E1ACCA32AD}"/>
              </a:ext>
            </a:extLst>
          </p:cNvPr>
          <p:cNvSpPr/>
          <p:nvPr/>
        </p:nvSpPr>
        <p:spPr>
          <a:xfrm>
            <a:off x="4609287"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2" name="正方形/長方形 21">
            <a:extLst>
              <a:ext uri="{FF2B5EF4-FFF2-40B4-BE49-F238E27FC236}">
                <a16:creationId xmlns:a16="http://schemas.microsoft.com/office/drawing/2014/main" id="{F14EADF3-3038-48A6-AB6E-CC007306E61F}"/>
              </a:ext>
            </a:extLst>
          </p:cNvPr>
          <p:cNvSpPr/>
          <p:nvPr/>
        </p:nvSpPr>
        <p:spPr>
          <a:xfrm>
            <a:off x="1747420" y="1687650"/>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4" name="コンテンツ プレースホルダー 2">
            <a:extLst>
              <a:ext uri="{FF2B5EF4-FFF2-40B4-BE49-F238E27FC236}">
                <a16:creationId xmlns:a16="http://schemas.microsoft.com/office/drawing/2014/main" id="{029EA2AC-226E-47F8-91D6-84BE07C9450C}"/>
              </a:ext>
            </a:extLst>
          </p:cNvPr>
          <p:cNvSpPr txBox="1">
            <a:spLocks/>
          </p:cNvSpPr>
          <p:nvPr/>
        </p:nvSpPr>
        <p:spPr>
          <a:xfrm>
            <a:off x="628650" y="5252979"/>
            <a:ext cx="7886700" cy="16797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t>線形代数　→　常人まで</a:t>
            </a:r>
            <a:endParaRPr lang="en-US" altLang="ja-JP" sz="1800" dirty="0"/>
          </a:p>
          <a:p>
            <a:r>
              <a:rPr lang="ja-JP" altLang="en-US" sz="1800" dirty="0"/>
              <a:t>ベイズ　→　玄人まで</a:t>
            </a:r>
            <a:endParaRPr lang="en-US" altLang="ja-JP" sz="1800" dirty="0"/>
          </a:p>
          <a:p>
            <a:r>
              <a:rPr lang="ja-JP" altLang="en-US" sz="1800" dirty="0"/>
              <a:t>前処理　→　常人まで</a:t>
            </a:r>
            <a:endParaRPr lang="en-US" altLang="ja-JP" sz="1800" dirty="0"/>
          </a:p>
          <a:p>
            <a:r>
              <a:rPr lang="ja-JP" altLang="en-US" sz="1800" dirty="0"/>
              <a:t>モデル　→　玄人（未完成）まで</a:t>
            </a:r>
            <a:endParaRPr lang="en-US" altLang="ja-JP" sz="1800" dirty="0"/>
          </a:p>
          <a:p>
            <a:r>
              <a:rPr lang="ja-JP" altLang="en-US" sz="1800" dirty="0"/>
              <a:t>検証　→　常人まで</a:t>
            </a:r>
            <a:endParaRPr lang="en-US" sz="1800" dirty="0"/>
          </a:p>
        </p:txBody>
      </p:sp>
      <p:sp>
        <p:nvSpPr>
          <p:cNvPr id="25" name="スライド番号プレースホルダー 24">
            <a:extLst>
              <a:ext uri="{FF2B5EF4-FFF2-40B4-BE49-F238E27FC236}">
                <a16:creationId xmlns:a16="http://schemas.microsoft.com/office/drawing/2014/main" id="{EA2AD406-C10B-49C5-99F1-8A342A95E4C8}"/>
              </a:ext>
            </a:extLst>
          </p:cNvPr>
          <p:cNvSpPr>
            <a:spLocks noGrp="1"/>
          </p:cNvSpPr>
          <p:nvPr>
            <p:ph type="sldNum" sz="quarter" idx="12"/>
          </p:nvPr>
        </p:nvSpPr>
        <p:spPr/>
        <p:txBody>
          <a:bodyPr/>
          <a:lstStyle/>
          <a:p>
            <a:fld id="{6CC31726-32D1-4B8E-A9C7-6F5CE3C746E8}" type="slidenum">
              <a:rPr lang="en-US" smtClean="0"/>
              <a:t>3</a:t>
            </a:fld>
            <a:endParaRPr lang="en-US" dirty="0"/>
          </a:p>
        </p:txBody>
      </p:sp>
    </p:spTree>
    <p:extLst>
      <p:ext uri="{BB962C8B-B14F-4D97-AF65-F5344CB8AC3E}">
        <p14:creationId xmlns:p14="http://schemas.microsoft.com/office/powerpoint/2010/main" val="3014648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B5D18D-8C24-4705-8645-2E4C1851D507}"/>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84DFFAA-975C-4F10-8DBD-097B48F02553}"/>
                  </a:ext>
                </a:extLst>
              </p:cNvPr>
              <p:cNvSpPr>
                <a:spLocks noGrp="1"/>
              </p:cNvSpPr>
              <p:nvPr>
                <p:ph idx="1"/>
              </p:nvPr>
            </p:nvSpPr>
            <p:spPr/>
            <p:txBody>
              <a:bodyPr>
                <a:normAutofit/>
              </a:bodyPr>
              <a:lstStyle/>
              <a:p>
                <a:pPr marL="0" indent="0">
                  <a:lnSpc>
                    <a:spcPct val="100000"/>
                  </a:lnSpc>
                  <a:buNone/>
                </a:pPr>
                <a:r>
                  <a:rPr lang="ja-JP" altLang="en-US" sz="2000" dirty="0"/>
                  <a:t>事後分布が最大となるように目的関数</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err="1"/>
                  <a:t>を偏</a:t>
                </a:r>
                <a:r>
                  <a:rPr lang="ja-JP" altLang="en-US" sz="2000" dirty="0"/>
                  <a:t>微分して０となる極値を求めると</a:t>
                </a:r>
                <a:endParaRPr lang="en-US" altLang="ja-JP" sz="2000" dirty="0"/>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𝑀</m:t>
                          </m:r>
                          <m:r>
                            <a:rPr lang="en-US" sz="2000" i="1">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num>
                        <m:den>
                          <m:r>
                            <a:rPr lang="en-US" sz="2000" i="1">
                              <a:latin typeface="Cambria Math" panose="02040503050406030204" pitchFamily="18" charset="0"/>
                            </a:rPr>
                            <m:t>𝜕</m:t>
                          </m:r>
                          <m:r>
                            <a:rPr lang="en-US" sz="2000" b="1" i="1">
                              <a:latin typeface="Cambria Math" panose="02040503050406030204" pitchFamily="18" charset="0"/>
                            </a:rPr>
                            <m:t>𝒘</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a:rPr lang="en-US" sz="2000" b="1" i="1">
                              <a:latin typeface="Cambria Math" panose="02040503050406030204" pitchFamily="18" charset="0"/>
                            </a:rPr>
                            <m:t>𝒘</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e>
                      </m:d>
                    </m:oMath>
                  </m:oMathPara>
                </a14:m>
                <a:endParaRPr lang="en-US" sz="2000" dirty="0"/>
              </a:p>
              <a:p>
                <a:pPr marL="0" indent="0" algn="ctr">
                  <a:lnSpc>
                    <a:spcPct val="100000"/>
                  </a:lnSpc>
                  <a:buNone/>
                </a:pPr>
                <a:r>
                  <a:rPr lang="ja-JP" altLang="en-US" sz="2000" dirty="0"/>
                  <a:t>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m:rPr>
                        <m:nor/>
                      </m:rPr>
                      <a:rPr lang="en-US" sz="2000" b="1" dirty="0"/>
                      <m:t>w</m:t>
                    </m:r>
                    <m:r>
                      <a:rPr lang="en-US" sz="2000" i="1" dirty="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m:rPr>
                        <m:nor/>
                      </m:rPr>
                      <a:rPr lang="en-US" sz="2000" b="1" dirty="0"/>
                      <m:t>w</m:t>
                    </m:r>
                    <m:r>
                      <a:rPr lang="en-US" sz="2000" i="1">
                        <a:latin typeface="Cambria Math" panose="02040503050406030204" pitchFamily="18" charset="0"/>
                      </a:rPr>
                      <m:t>=0</m:t>
                    </m:r>
                  </m:oMath>
                </a14:m>
                <a:endParaRPr lang="en-US" sz="2000" dirty="0"/>
              </a:p>
              <a:p>
                <a:pPr marL="0" indent="0">
                  <a:lnSpc>
                    <a:spcPct val="100000"/>
                  </a:lnSpc>
                  <a:buNone/>
                </a:pPr>
                <a:r>
                  <a:rPr lang="ja-JP" altLang="en-US" sz="2000" dirty="0"/>
                  <a:t>より，式変形すると</a:t>
                </a:r>
                <a:endParaRPr lang="en-US" sz="2000" dirty="0"/>
              </a:p>
              <a:p>
                <a:pPr marL="0" indent="0" algn="ctr">
                  <a:lnSpc>
                    <a:spcPct val="100000"/>
                  </a:lnSpc>
                  <a:buNone/>
                </a:pP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r>
                      <m:rPr>
                        <m:nor/>
                      </m:rPr>
                      <a:rPr lang="en-US" sz="2000" i="0" dirty="0" smtClean="0"/>
                      <m:t>)</m:t>
                    </m:r>
                  </m:oMath>
                </a14:m>
                <a:r>
                  <a:rPr lang="en-US" sz="2000" b="1" dirty="0"/>
                  <a:t> </a:t>
                </a:r>
                <a14:m>
                  <m:oMath xmlns:m="http://schemas.openxmlformats.org/officeDocument/2006/math">
                    <m:r>
                      <m:rPr>
                        <m:nor/>
                      </m:rPr>
                      <a:rPr lang="en-US" sz="2000" b="1" dirty="0"/>
                      <m:t>w</m:t>
                    </m:r>
                    <m:r>
                      <a:rPr lang="en-US" sz="2000" b="1" i="1" dirty="0">
                        <a:latin typeface="Cambria Math" panose="02040503050406030204" pitchFamily="18" charset="0"/>
                      </a:rPr>
                      <m:t> </m:t>
                    </m:r>
                  </m:oMath>
                </a14:m>
                <a:r>
                  <a:rPr lang="en-US" sz="2000" dirty="0"/>
                  <a:t>= </a:t>
                </a: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b="1" dirty="0"/>
              </a:p>
              <a:p>
                <a:pPr marL="0" indent="0">
                  <a:lnSpc>
                    <a:spcPct val="100000"/>
                  </a:lnSpc>
                  <a:buNone/>
                </a:pPr>
                <a:r>
                  <a:rPr lang="ja-JP" altLang="en-US" sz="2000" dirty="0"/>
                  <a:t>となって，</a:t>
                </a:r>
                <a:r>
                  <a:rPr lang="en-US" altLang="ja-JP" sz="2000" dirty="0"/>
                  <a:t>MAP</a:t>
                </a:r>
                <a:r>
                  <a:rPr lang="ja-JP" altLang="en-US" sz="2000" dirty="0"/>
                  <a:t>推定で得られた</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𝒘</m:t>
                        </m:r>
                      </m:e>
                      <m:sub>
                        <m:r>
                          <a:rPr lang="en-US" sz="2000" b="0" i="1" smtClean="0">
                            <a:latin typeface="Cambria Math" panose="02040503050406030204" pitchFamily="18" charset="0"/>
                          </a:rPr>
                          <m:t>𝑀𝐴𝑃</m:t>
                        </m:r>
                      </m:sub>
                    </m:sSub>
                  </m:oMath>
                </a14:m>
                <a:r>
                  <a:rPr lang="ja-JP" altLang="en-US" sz="2000" dirty="0"/>
                  <a:t>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ja-JP" altLang="en-US" sz="2000" i="1">
                              <a:latin typeface="Cambria Math" panose="02040503050406030204" pitchFamily="18" charset="0"/>
                            </a:rPr>
                            <m:t>　　</m:t>
                          </m:r>
                          <m:r>
                            <a:rPr lang="en-US" sz="2000" b="1" i="1">
                              <a:latin typeface="Cambria Math" panose="02040503050406030204" pitchFamily="18" charset="0"/>
                            </a:rPr>
                            <m:t>𝒘</m:t>
                          </m:r>
                        </m:e>
                        <m:sub>
                          <m:r>
                            <a:rPr lang="en-US" sz="2000" b="0" i="1" smtClean="0">
                              <a:latin typeface="Cambria Math" panose="02040503050406030204" pitchFamily="18" charset="0"/>
                            </a:rPr>
                            <m:t>𝑀𝐴𝑃</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m:t>
                          </m:r>
                        </m:e>
                        <m:sup>
                          <m:r>
                            <a:rPr lang="en-US" sz="2000" b="1" i="1" dirty="0">
                              <a:latin typeface="Cambria Math" panose="02040503050406030204" pitchFamily="18" charset="0"/>
                            </a:rPr>
                            <m:t>−</m:t>
                          </m:r>
                          <m:r>
                            <a:rPr lang="en-US" sz="2000" b="1" i="1" dirty="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m:oMathPara>
                </a14:m>
                <a:endParaRPr lang="en-US" sz="2000" b="1" dirty="0"/>
              </a:p>
              <a:p>
                <a:pPr marL="0" indent="0">
                  <a:lnSpc>
                    <a:spcPct val="150000"/>
                  </a:lnSpc>
                  <a:buNone/>
                </a:pPr>
                <a:r>
                  <a:rPr lang="ja-JP" altLang="en-US" sz="2000" dirty="0"/>
                  <a:t>推定した</a:t>
                </a:r>
                <a14:m>
                  <m:oMath xmlns:m="http://schemas.openxmlformats.org/officeDocument/2006/math">
                    <m:sSub>
                      <m:sSubPr>
                        <m:ctrlPr>
                          <a:rPr lang="en-US" altLang="ja-JP" sz="2000" i="1">
                            <a:latin typeface="Cambria Math" panose="02040503050406030204" pitchFamily="18" charset="0"/>
                          </a:rPr>
                        </m:ctrlPr>
                      </m:sSubPr>
                      <m:e>
                        <m:r>
                          <a:rPr lang="en-US" altLang="ja-JP" sz="2000" b="1" i="1">
                            <a:latin typeface="Cambria Math" panose="02040503050406030204" pitchFamily="18" charset="0"/>
                          </a:rPr>
                          <m:t>𝒘</m:t>
                        </m:r>
                      </m:e>
                      <m:sub>
                        <m:r>
                          <a:rPr lang="en-US" altLang="ja-JP" sz="2000" i="1">
                            <a:latin typeface="Cambria Math" panose="02040503050406030204" pitchFamily="18" charset="0"/>
                          </a:rPr>
                          <m:t>𝑀𝐴𝑃</m:t>
                        </m:r>
                      </m:sub>
                    </m:sSub>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r>
                          <a:rPr lang="en-US" altLang="ja-JP" sz="2000" i="1">
                            <a:latin typeface="Cambria Math" panose="02040503050406030204" pitchFamily="18" charset="0"/>
                          </a:rPr>
                          <m:t>∗</m:t>
                        </m:r>
                      </m:sup>
                    </m:sSup>
                    <m:r>
                      <a:rPr lang="ja-JP" altLang="en-US" sz="2000" i="1">
                        <a:latin typeface="Cambria Math" panose="02040503050406030204" pitchFamily="18" charset="0"/>
                      </a:rPr>
                      <m:t>は次</m:t>
                    </m:r>
                    <m:r>
                      <a:rPr lang="ja-JP" altLang="en-US" sz="2000" i="1" dirty="0">
                        <a:latin typeface="Cambria Math" panose="02040503050406030204" pitchFamily="18" charset="0"/>
                      </a:rPr>
                      <m:t>のようになります．</m:t>
                    </m:r>
                  </m:oMath>
                </a14:m>
                <a:endParaRPr lang="en-US" sz="2000" dirty="0"/>
              </a:p>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sup>
                      </m:s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𝒘</m:t>
                          </m:r>
                        </m:e>
                        <m:sub>
                          <m:r>
                            <a:rPr lang="en-US" sz="2000" i="1">
                              <a:latin typeface="Cambria Math" panose="02040503050406030204" pitchFamily="18" charset="0"/>
                            </a:rPr>
                            <m:t>𝑀𝐴𝑃</m:t>
                          </m:r>
                        </m:sub>
                        <m:sup>
                          <m:r>
                            <a:rPr lang="en-US" sz="2000" i="1">
                              <a:latin typeface="Cambria Math" panose="02040503050406030204" pitchFamily="18" charset="0"/>
                            </a:rPr>
                            <m:t>𝑇</m:t>
                          </m:r>
                        </m:sup>
                      </m:sSubSup>
                      <m:r>
                        <a:rPr lang="en-US" sz="2000" b="1" i="1">
                          <a:latin typeface="Cambria Math" panose="02040503050406030204" pitchFamily="18" charset="0"/>
                          <a:ea typeface="Cambria Math" panose="02040503050406030204" pitchFamily="18" charset="0"/>
                        </a:rPr>
                        <m:t>𝝓</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oMath>
                  </m:oMathPara>
                </a14:m>
                <a:endParaRPr lang="en-US" sz="2000" dirty="0"/>
              </a:p>
              <a:p>
                <a:pPr marL="0" indent="0">
                  <a:lnSpc>
                    <a:spcPct val="100000"/>
                  </a:lnSpc>
                  <a:buNone/>
                </a:pPr>
                <a:endParaRPr lang="en-US" sz="2000" b="1" dirty="0"/>
              </a:p>
              <a:p>
                <a:pPr marL="0" indent="0">
                  <a:lnSpc>
                    <a:spcPct val="100000"/>
                  </a:lnSpc>
                  <a:buNone/>
                </a:pPr>
                <a:endParaRPr lang="en-US" altLang="ja-JP" sz="2000" dirty="0"/>
              </a:p>
              <a:p>
                <a:pPr marL="0" indent="0">
                  <a:lnSpc>
                    <a:spcPct val="100000"/>
                  </a:lnSpc>
                  <a:buNone/>
                </a:pPr>
                <a:endParaRPr lang="en-US" sz="2000" dirty="0"/>
              </a:p>
            </p:txBody>
          </p:sp>
        </mc:Choice>
        <mc:Fallback xmlns="">
          <p:sp>
            <p:nvSpPr>
              <p:cNvPr id="3" name="コンテンツ プレースホルダー 2">
                <a:extLst>
                  <a:ext uri="{FF2B5EF4-FFF2-40B4-BE49-F238E27FC236}">
                    <a16:creationId xmlns:a16="http://schemas.microsoft.com/office/drawing/2014/main" id="{D84DFFAA-975C-4F10-8DBD-097B48F02553}"/>
                  </a:ext>
                </a:extLst>
              </p:cNvPr>
              <p:cNvSpPr>
                <a:spLocks noGrp="1" noRot="1" noChangeAspect="1" noMove="1" noResize="1" noEditPoints="1" noAdjustHandles="1" noChangeArrowheads="1" noChangeShapeType="1" noTextEdit="1"/>
              </p:cNvSpPr>
              <p:nvPr>
                <p:ph idx="1"/>
              </p:nvPr>
            </p:nvSpPr>
            <p:spPr>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A25FB481-1C9C-47D1-A3B9-2666BD00F89E}"/>
              </a:ext>
            </a:extLst>
          </p:cNvPr>
          <p:cNvSpPr>
            <a:spLocks noGrp="1"/>
          </p:cNvSpPr>
          <p:nvPr>
            <p:ph type="sldNum" sz="quarter" idx="12"/>
          </p:nvPr>
        </p:nvSpPr>
        <p:spPr/>
        <p:txBody>
          <a:bodyPr/>
          <a:lstStyle/>
          <a:p>
            <a:fld id="{6CC31726-32D1-4B8E-A9C7-6F5CE3C746E8}" type="slidenum">
              <a:rPr lang="en-US" smtClean="0"/>
              <a:t>30</a:t>
            </a:fld>
            <a:endParaRPr lang="en-US" dirty="0"/>
          </a:p>
        </p:txBody>
      </p:sp>
    </p:spTree>
    <p:extLst>
      <p:ext uri="{BB962C8B-B14F-4D97-AF65-F5344CB8AC3E}">
        <p14:creationId xmlns:p14="http://schemas.microsoft.com/office/powerpoint/2010/main" val="522287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E0D279F-FC52-435E-B930-056DE0778693}"/>
              </a:ext>
            </a:extLst>
          </p:cNvPr>
          <p:cNvPicPr>
            <a:picLocks noChangeAspect="1"/>
          </p:cNvPicPr>
          <p:nvPr/>
        </p:nvPicPr>
        <p:blipFill>
          <a:blip r:embed="rId2"/>
          <a:stretch>
            <a:fillRect/>
          </a:stretch>
        </p:blipFill>
        <p:spPr>
          <a:xfrm>
            <a:off x="562796" y="4822070"/>
            <a:ext cx="4926940" cy="2042087"/>
          </a:xfrm>
          <a:prstGeom prst="rect">
            <a:avLst/>
          </a:prstGeom>
        </p:spPr>
      </p:pic>
      <p:sp>
        <p:nvSpPr>
          <p:cNvPr id="2" name="タイトル 1">
            <a:extLst>
              <a:ext uri="{FF2B5EF4-FFF2-40B4-BE49-F238E27FC236}">
                <a16:creationId xmlns:a16="http://schemas.microsoft.com/office/drawing/2014/main" id="{573EACE9-0AC7-48C2-A01D-67E93D5295ED}"/>
              </a:ext>
            </a:extLst>
          </p:cNvPr>
          <p:cNvSpPr>
            <a:spLocks noGrp="1"/>
          </p:cNvSpPr>
          <p:nvPr>
            <p:ph type="title"/>
          </p:nvPr>
        </p:nvSpPr>
        <p:spPr/>
        <p:txBody>
          <a:bodyPr/>
          <a:lstStyle/>
          <a:p>
            <a:r>
              <a:rPr lang="ja-JP" altLang="en-US" dirty="0"/>
              <a:t>実験結果</a:t>
            </a:r>
            <a:endParaRPr lang="en-US" dirty="0"/>
          </a:p>
        </p:txBody>
      </p:sp>
      <p:sp>
        <p:nvSpPr>
          <p:cNvPr id="4" name="スライド番号プレースホルダー 3">
            <a:extLst>
              <a:ext uri="{FF2B5EF4-FFF2-40B4-BE49-F238E27FC236}">
                <a16:creationId xmlns:a16="http://schemas.microsoft.com/office/drawing/2014/main" id="{8EE07C35-5A22-4F20-A902-FC077E16DBA8}"/>
              </a:ext>
            </a:extLst>
          </p:cNvPr>
          <p:cNvSpPr>
            <a:spLocks noGrp="1"/>
          </p:cNvSpPr>
          <p:nvPr>
            <p:ph type="sldNum" sz="quarter" idx="12"/>
          </p:nvPr>
        </p:nvSpPr>
        <p:spPr/>
        <p:txBody>
          <a:bodyPr/>
          <a:lstStyle/>
          <a:p>
            <a:fld id="{6CC31726-32D1-4B8E-A9C7-6F5CE3C746E8}" type="slidenum">
              <a:rPr lang="en-US" smtClean="0"/>
              <a:t>31</a:t>
            </a:fld>
            <a:endParaRPr lang="en-US" dirty="0"/>
          </a:p>
        </p:txBody>
      </p:sp>
      <p:pic>
        <p:nvPicPr>
          <p:cNvPr id="8" name="図 7">
            <a:extLst>
              <a:ext uri="{FF2B5EF4-FFF2-40B4-BE49-F238E27FC236}">
                <a16:creationId xmlns:a16="http://schemas.microsoft.com/office/drawing/2014/main" id="{7AAC7A63-C575-4204-9BE5-5B45CD3960A4}"/>
              </a:ext>
            </a:extLst>
          </p:cNvPr>
          <p:cNvPicPr>
            <a:picLocks noChangeAspect="1"/>
          </p:cNvPicPr>
          <p:nvPr/>
        </p:nvPicPr>
        <p:blipFill>
          <a:blip r:embed="rId3"/>
          <a:stretch>
            <a:fillRect/>
          </a:stretch>
        </p:blipFill>
        <p:spPr>
          <a:xfrm>
            <a:off x="485874" y="2858945"/>
            <a:ext cx="4950190" cy="2042087"/>
          </a:xfrm>
          <a:prstGeom prst="rect">
            <a:avLst/>
          </a:prstGeom>
        </p:spPr>
      </p:pic>
      <p:pic>
        <p:nvPicPr>
          <p:cNvPr id="9" name="図 8">
            <a:extLst>
              <a:ext uri="{FF2B5EF4-FFF2-40B4-BE49-F238E27FC236}">
                <a16:creationId xmlns:a16="http://schemas.microsoft.com/office/drawing/2014/main" id="{51F424C2-B930-4034-BEE9-0071D5F89B38}"/>
              </a:ext>
            </a:extLst>
          </p:cNvPr>
          <p:cNvPicPr>
            <a:picLocks noChangeAspect="1"/>
          </p:cNvPicPr>
          <p:nvPr/>
        </p:nvPicPr>
        <p:blipFill>
          <a:blip r:embed="rId4"/>
          <a:stretch>
            <a:fillRect/>
          </a:stretch>
        </p:blipFill>
        <p:spPr>
          <a:xfrm>
            <a:off x="485874" y="982314"/>
            <a:ext cx="4950190" cy="1998291"/>
          </a:xfrm>
          <a:prstGeom prst="rect">
            <a:avLst/>
          </a:prstGeom>
        </p:spPr>
      </p:pic>
      <p:sp>
        <p:nvSpPr>
          <p:cNvPr id="11" name="Rectangle 1">
            <a:extLst>
              <a:ext uri="{FF2B5EF4-FFF2-40B4-BE49-F238E27FC236}">
                <a16:creationId xmlns:a16="http://schemas.microsoft.com/office/drawing/2014/main" id="{979DCFED-0005-42F5-A4ED-8FF9AE7D35F4}"/>
              </a:ext>
            </a:extLst>
          </p:cNvPr>
          <p:cNvSpPr>
            <a:spLocks noChangeArrowheads="1"/>
          </p:cNvSpPr>
          <p:nvPr/>
        </p:nvSpPr>
        <p:spPr bwMode="auto">
          <a:xfrm>
            <a:off x="5566658" y="5880750"/>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α=100</a:t>
            </a:r>
            <a:r>
              <a:rPr lang="ja-JP" altLang="en-US" sz="1200" b="1" dirty="0">
                <a:solidFill>
                  <a:srgbClr val="333333"/>
                </a:solidFill>
                <a:latin typeface="+mj-ea"/>
              </a:rPr>
              <a:t>のとき</a:t>
            </a:r>
            <a:endParaRPr lang="en-US" altLang="en-US" dirty="0">
              <a:latin typeface="+mj-ea"/>
            </a:endParaRPr>
          </a:p>
        </p:txBody>
      </p:sp>
      <p:sp>
        <p:nvSpPr>
          <p:cNvPr id="12" name="Rectangle 1">
            <a:extLst>
              <a:ext uri="{FF2B5EF4-FFF2-40B4-BE49-F238E27FC236}">
                <a16:creationId xmlns:a16="http://schemas.microsoft.com/office/drawing/2014/main" id="{FD58F4A7-DD61-423D-9772-EBDD4F9BC79B}"/>
              </a:ext>
            </a:extLst>
          </p:cNvPr>
          <p:cNvSpPr>
            <a:spLocks noChangeArrowheads="1"/>
          </p:cNvSpPr>
          <p:nvPr/>
        </p:nvSpPr>
        <p:spPr bwMode="auto">
          <a:xfrm>
            <a:off x="5566658" y="3741488"/>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α=0.03</a:t>
            </a:r>
            <a:r>
              <a:rPr lang="ja-JP" altLang="en-US" sz="1200" b="1" dirty="0">
                <a:solidFill>
                  <a:srgbClr val="333333"/>
                </a:solidFill>
                <a:latin typeface="+mj-ea"/>
              </a:rPr>
              <a:t>のとき</a:t>
            </a:r>
            <a:endParaRPr lang="en-US" altLang="en-US" dirty="0">
              <a:latin typeface="+mj-ea"/>
            </a:endParaRPr>
          </a:p>
        </p:txBody>
      </p:sp>
      <p:sp>
        <p:nvSpPr>
          <p:cNvPr id="13" name="Rectangle 1">
            <a:extLst>
              <a:ext uri="{FF2B5EF4-FFF2-40B4-BE49-F238E27FC236}">
                <a16:creationId xmlns:a16="http://schemas.microsoft.com/office/drawing/2014/main" id="{B82E8B0A-1A98-4F7F-841C-86A260906260}"/>
              </a:ext>
            </a:extLst>
          </p:cNvPr>
          <p:cNvSpPr>
            <a:spLocks noChangeArrowheads="1"/>
          </p:cNvSpPr>
          <p:nvPr/>
        </p:nvSpPr>
        <p:spPr bwMode="auto">
          <a:xfrm>
            <a:off x="5489736" y="1758931"/>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α=0</a:t>
            </a:r>
            <a:r>
              <a:rPr lang="ja-JP" altLang="en-US" sz="1200" b="1" dirty="0">
                <a:solidFill>
                  <a:srgbClr val="333333"/>
                </a:solidFill>
                <a:latin typeface="+mj-ea"/>
              </a:rPr>
              <a:t>のとき</a:t>
            </a:r>
            <a:endParaRPr lang="en-US" altLang="en-US" dirty="0">
              <a:latin typeface="+mj-ea"/>
            </a:endParaRPr>
          </a:p>
        </p:txBody>
      </p:sp>
    </p:spTree>
    <p:extLst>
      <p:ext uri="{BB962C8B-B14F-4D97-AF65-F5344CB8AC3E}">
        <p14:creationId xmlns:p14="http://schemas.microsoft.com/office/powerpoint/2010/main" val="3440437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DA5D5-86CC-4791-AFAB-CF7E8C84BDDC}"/>
              </a:ext>
            </a:extLst>
          </p:cNvPr>
          <p:cNvSpPr>
            <a:spLocks noGrp="1"/>
          </p:cNvSpPr>
          <p:nvPr>
            <p:ph type="title"/>
          </p:nvPr>
        </p:nvSpPr>
        <p:spPr/>
        <p:txBody>
          <a:bodyPr/>
          <a:lstStyle/>
          <a:p>
            <a:r>
              <a:rPr lang="ja-JP" altLang="en-US" dirty="0"/>
              <a:t>点推定と分布推定の違い</a:t>
            </a:r>
            <a:endParaRPr lang="en-US" dirty="0"/>
          </a:p>
        </p:txBody>
      </p:sp>
      <p:sp>
        <p:nvSpPr>
          <p:cNvPr id="3" name="コンテンツ プレースホルダー 2">
            <a:extLst>
              <a:ext uri="{FF2B5EF4-FFF2-40B4-BE49-F238E27FC236}">
                <a16:creationId xmlns:a16="http://schemas.microsoft.com/office/drawing/2014/main" id="{4146DFF9-86A4-4855-BD9B-65206EC12A0A}"/>
              </a:ext>
            </a:extLst>
          </p:cNvPr>
          <p:cNvSpPr>
            <a:spLocks noGrp="1"/>
          </p:cNvSpPr>
          <p:nvPr>
            <p:ph idx="1"/>
          </p:nvPr>
        </p:nvSpPr>
        <p:spPr/>
        <p:txBody>
          <a:bodyPr>
            <a:normAutofit/>
          </a:bodyPr>
          <a:lstStyle/>
          <a:p>
            <a:pPr marL="0" indent="0">
              <a:buNone/>
            </a:pPr>
            <a:r>
              <a:rPr lang="ja-JP" altLang="en-US" sz="2400" dirty="0"/>
              <a:t>　最尤推定と</a:t>
            </a:r>
            <a:r>
              <a:rPr lang="en-US" altLang="ja-JP" sz="2400" dirty="0"/>
              <a:t>MAP</a:t>
            </a:r>
            <a:r>
              <a:rPr lang="ja-JP" altLang="en-US" sz="2400" dirty="0"/>
              <a:t>推定がモデルのパラメータ</a:t>
            </a:r>
            <a:r>
              <a:rPr lang="en-US" altLang="ja-JP" sz="2400" dirty="0"/>
              <a:t>w</a:t>
            </a:r>
            <a:r>
              <a:rPr lang="ja-JP" altLang="en-US" sz="2400" dirty="0"/>
              <a:t>に関して，最も「良い」答えをただ一つ求める点推定（それ以外の他の可能性は全て切り捨てる）なのに対して，ベイズ推定はパラメータ</a:t>
            </a:r>
            <a:r>
              <a:rPr lang="en-US" altLang="ja-JP" sz="2400" dirty="0"/>
              <a:t>w</a:t>
            </a:r>
            <a:r>
              <a:rPr lang="ja-JP" altLang="en-US" sz="2400" dirty="0"/>
              <a:t>に関して「良い」だけでなく，「まあまあ良い」答えなどあらゆる答え（可能性）を含んだ分布を推定できることが大きな違いです．</a:t>
            </a:r>
            <a:endParaRPr lang="en-US" sz="2400" dirty="0"/>
          </a:p>
        </p:txBody>
      </p:sp>
      <p:sp>
        <p:nvSpPr>
          <p:cNvPr id="4" name="スライド番号プレースホルダー 3">
            <a:extLst>
              <a:ext uri="{FF2B5EF4-FFF2-40B4-BE49-F238E27FC236}">
                <a16:creationId xmlns:a16="http://schemas.microsoft.com/office/drawing/2014/main" id="{9AB2854E-17F0-421C-A40F-575B20DC0F67}"/>
              </a:ext>
            </a:extLst>
          </p:cNvPr>
          <p:cNvSpPr>
            <a:spLocks noGrp="1"/>
          </p:cNvSpPr>
          <p:nvPr>
            <p:ph type="sldNum" sz="quarter" idx="12"/>
          </p:nvPr>
        </p:nvSpPr>
        <p:spPr/>
        <p:txBody>
          <a:bodyPr/>
          <a:lstStyle/>
          <a:p>
            <a:fld id="{6CC31726-32D1-4B8E-A9C7-6F5CE3C746E8}" type="slidenum">
              <a:rPr lang="en-US" smtClean="0"/>
              <a:t>32</a:t>
            </a:fld>
            <a:endParaRPr lang="en-US" dirty="0"/>
          </a:p>
        </p:txBody>
      </p:sp>
    </p:spTree>
    <p:extLst>
      <p:ext uri="{BB962C8B-B14F-4D97-AF65-F5344CB8AC3E}">
        <p14:creationId xmlns:p14="http://schemas.microsoft.com/office/powerpoint/2010/main" val="1679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lnSpcReduction="10000"/>
              </a:bodyPr>
              <a:lstStyle/>
              <a:p>
                <a:pPr marL="0" indent="0">
                  <a:buNone/>
                </a:pPr>
                <a:r>
                  <a:rPr lang="ja-JP" altLang="en-US" sz="2000" b="1" dirty="0"/>
                  <a:t>与えられているもの</a:t>
                </a:r>
                <a:endParaRPr lang="en-US" altLang="ja-JP" sz="2000" b="1" dirty="0"/>
              </a:p>
              <a:p>
                <a:pPr marL="0" indent="0">
                  <a:buNone/>
                </a:pPr>
                <a:r>
                  <a:rPr lang="ja-JP" altLang="en-US" sz="2000" b="1" dirty="0"/>
                  <a:t>　</a:t>
                </a:r>
                <a:r>
                  <a:rPr lang="ja-JP" altLang="en-US" sz="2000" dirty="0"/>
                  <a:t>入力</a:t>
                </a:r>
                <a14:m>
                  <m:oMath xmlns:m="http://schemas.openxmlformats.org/officeDocument/2006/math">
                    <m:r>
                      <a:rPr lang="en-US" altLang="ja-JP" sz="2000" b="1" i="1" smtClean="0">
                        <a:latin typeface="Cambria Math" panose="02040503050406030204" pitchFamily="18" charset="0"/>
                      </a:rPr>
                      <m:t>𝒙</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ℝ</m:t>
                    </m:r>
                    <m:r>
                      <a:rPr lang="ja-JP" altLang="en-US" sz="2000" i="1">
                        <a:latin typeface="Cambria Math" panose="02040503050406030204" pitchFamily="18" charset="0"/>
                        <a:ea typeface="Cambria Math" panose="02040503050406030204" pitchFamily="18" charset="0"/>
                      </a:rPr>
                      <m:t>と</m:t>
                    </m:r>
                  </m:oMath>
                </a14:m>
                <a:r>
                  <a:rPr lang="ja-JP" altLang="en-US" sz="2000" dirty="0"/>
                  <a:t>出力</a:t>
                </a:r>
                <a14:m>
                  <m:oMath xmlns:m="http://schemas.openxmlformats.org/officeDocument/2006/math">
                    <m:r>
                      <a:rPr lang="en-US" altLang="ja-JP" sz="2000" b="1" i="1" smtClean="0">
                        <a:latin typeface="Cambria Math" panose="02040503050406030204" pitchFamily="18" charset="0"/>
                      </a:rPr>
                      <m:t>𝒚</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𝑦</m:t>
                    </m:r>
                  </m:oMath>
                </a14:m>
                <a:r>
                  <a:rPr lang="en-US" altLang="ja-JP" sz="2000" dirty="0"/>
                  <a:t> </a:t>
                </a:r>
                <a14:m>
                  <m:oMath xmlns:m="http://schemas.openxmlformats.org/officeDocument/2006/math">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ℝ</m:t>
                    </m:r>
                    <m:r>
                      <a:rPr lang="ja-JP" altLang="en-US" sz="2000" i="1" smtClean="0">
                        <a:latin typeface="Cambria Math" panose="02040503050406030204" pitchFamily="18" charset="0"/>
                        <a:ea typeface="Cambria Math" panose="02040503050406030204" pitchFamily="18" charset="0"/>
                      </a:rPr>
                      <m:t>の</m:t>
                    </m:r>
                  </m:oMath>
                </a14:m>
                <a:r>
                  <a:rPr lang="ja-JP" altLang="en-US" sz="2000" dirty="0"/>
                  <a:t>データセット</a:t>
                </a:r>
                <a:endParaRPr lang="en-US" altLang="ja-JP" sz="2000" dirty="0"/>
              </a:p>
              <a:p>
                <a:pPr marL="457200" lvl="1" indent="0">
                  <a:buNone/>
                </a:pPr>
                <a:endParaRPr lang="en-US" altLang="ja-JP" sz="2000" dirty="0"/>
              </a:p>
              <a:p>
                <a:pPr marL="0" indent="0">
                  <a:buNone/>
                </a:pPr>
                <a:r>
                  <a:rPr lang="ja-JP" altLang="en-US" sz="2000" b="1" dirty="0"/>
                  <a:t>仮定</a:t>
                </a:r>
                <a:endParaRPr lang="en-US" altLang="ja-JP" sz="2000" b="1" dirty="0"/>
              </a:p>
              <a:p>
                <a:pPr marL="0" indent="0">
                  <a:buNone/>
                </a:pPr>
                <a:r>
                  <a:rPr lang="ja-JP" altLang="en-US" sz="2000" dirty="0"/>
                  <a:t>　・データセットは，独立同分布（</a:t>
                </a:r>
                <a:r>
                  <a:rPr lang="en-US" altLang="ja-JP" sz="2000" dirty="0" err="1"/>
                  <a:t>i.i.d</a:t>
                </a:r>
                <a:r>
                  <a:rPr lang="en-US" altLang="ja-JP" sz="2000" dirty="0"/>
                  <a:t>.</a:t>
                </a:r>
                <a:r>
                  <a:rPr lang="ja-JP" altLang="en-US" sz="2000" dirty="0"/>
                  <a:t>）に従うとします．</a:t>
                </a:r>
                <a:endParaRPr lang="en-US" altLang="ja-JP" sz="2000" dirty="0"/>
              </a:p>
              <a:p>
                <a:pPr marL="0" indent="0">
                  <a:buNone/>
                </a:pPr>
                <a:r>
                  <a:rPr lang="ja-JP" altLang="en-US" sz="2000" dirty="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𝜀</m:t>
                        </m:r>
                      </m:e>
                      <m:sub>
                        <m:r>
                          <a:rPr lang="en-US" altLang="ja-JP" sz="2000" b="0" i="1" smtClean="0">
                            <a:latin typeface="Cambria Math" panose="02040503050406030204" pitchFamily="18" charset="0"/>
                          </a:rPr>
                          <m:t>𝑖</m:t>
                        </m:r>
                      </m:sub>
                    </m:sSub>
                  </m:oMath>
                </a14:m>
                <a:r>
                  <a:rPr lang="ja-JP" altLang="en-US" sz="2000" dirty="0"/>
                  <a:t>を次のように仮定します．</a:t>
                </a:r>
                <a:endParaRPr lang="en-US" altLang="ja-JP" sz="20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m:oMathPara>
                </a14:m>
                <a:endParaRPr lang="en-US" altLang="ja-JP" sz="20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oMath>
                  </m:oMathPara>
                </a14:m>
                <a:endParaRPr lang="en-US" altLang="ja-JP" sz="20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(0,</m:t>
                      </m:r>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𝛽</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m:t>
                      </m:r>
                    </m:oMath>
                  </m:oMathPara>
                </a14:m>
                <a:endParaRPr lang="en-US" altLang="ja-JP" sz="2000" dirty="0"/>
              </a:p>
              <a:p>
                <a:pPr marL="0" indent="0">
                  <a:lnSpc>
                    <a:spcPct val="120000"/>
                  </a:lnSpc>
                  <a:buNone/>
                </a:pPr>
                <a:r>
                  <a:rPr lang="ja-JP" altLang="en-US" sz="2000" dirty="0"/>
                  <a:t>　・基底関数</a:t>
                </a:r>
                <a14:m>
                  <m:oMath xmlns:m="http://schemas.openxmlformats.org/officeDocument/2006/math">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oMath>
                </a14:m>
                <a:r>
                  <a:rPr lang="ja-JP" altLang="en-US" sz="2000" dirty="0"/>
                  <a:t>とパラメータ</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は</a:t>
                </a:r>
                <a:r>
                  <a:rPr lang="en-US" altLang="ja-JP" sz="2000" dirty="0"/>
                  <a:t>D</a:t>
                </a:r>
                <a:r>
                  <a:rPr lang="ja-JP" altLang="en-US" sz="2000" dirty="0"/>
                  <a:t>個あるとします．</a:t>
                </a:r>
                <a:r>
                  <a:rPr lang="en-US" altLang="ja-JP" sz="2000" dirty="0"/>
                  <a:t>		</a:t>
                </a:r>
              </a:p>
              <a:p>
                <a:pPr marL="0" indent="0" algn="ctr">
                  <a:lnSpc>
                    <a:spcPct val="120000"/>
                  </a:lnSpc>
                  <a:buNone/>
                </a:pPr>
                <a14:m>
                  <m:oMath xmlns:m="http://schemas.openxmlformats.org/officeDocument/2006/math">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1</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𝐷</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oMath>
                </a14:m>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𝐷</m:t>
                              </m:r>
                            </m:sub>
                          </m:sSub>
                        </m:e>
                      </m:d>
                    </m:oMath>
                  </m:oMathPara>
                </a14:m>
                <a:endParaRPr lang="en-US" altLang="ja-JP" sz="2000" b="0" dirty="0"/>
              </a:p>
              <a:p>
                <a:pPr marL="0" indent="0">
                  <a:lnSpc>
                    <a:spcPct val="120000"/>
                  </a:lnSpc>
                  <a:buNone/>
                </a:pPr>
                <a:r>
                  <a:rPr lang="ja-JP" altLang="en-US" sz="2000" dirty="0"/>
                  <a:t>　・事前分布はあまり大きな</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を取らないと仮定します（</a:t>
                </a:r>
                <a14:m>
                  <m:oMath xmlns:m="http://schemas.openxmlformats.org/officeDocument/2006/math">
                    <m:r>
                      <a:rPr lang="ja-JP" altLang="en-US" sz="2000" i="1" smtClean="0">
                        <a:latin typeface="Cambria Math" panose="02040503050406030204" pitchFamily="18" charset="0"/>
                      </a:rPr>
                      <m:t>𝛼</m:t>
                    </m:r>
                  </m:oMath>
                </a14:m>
                <a:r>
                  <a:rPr lang="ja-JP" altLang="en-US" sz="2000" dirty="0"/>
                  <a:t>はハイパーパラメータ</a:t>
                </a:r>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ja-JP" altLang="en-US" sz="2000" i="1">
                              <a:latin typeface="Cambria Math" panose="02040503050406030204" pitchFamily="18" charset="0"/>
                            </a:rPr>
                            <m:t>𝛼</m:t>
                          </m:r>
                        </m:e>
                        <m:sup>
                          <m:r>
                            <a:rPr lang="en-US" sz="2000" b="0" i="1" smtClean="0">
                              <a:latin typeface="Cambria Math" panose="02040503050406030204" pitchFamily="18" charset="0"/>
                            </a:rPr>
                            <m:t>−1</m:t>
                          </m:r>
                        </m:sup>
                      </m:sSup>
                      <m:r>
                        <a:rPr lang="en-US" sz="2000" b="1" i="0" smtClean="0">
                          <a:latin typeface="Cambria Math" panose="02040503050406030204" pitchFamily="18" charset="0"/>
                        </a:rPr>
                        <m:t>𝐈</m:t>
                      </m:r>
                      <m:r>
                        <a:rPr lang="en-US" sz="2000" b="0" i="1" smtClean="0">
                          <a:latin typeface="Cambria Math" panose="02040503050406030204" pitchFamily="18" charset="0"/>
                        </a:rPr>
                        <m:t>)</m:t>
                      </m:r>
                    </m:oMath>
                  </m:oMathPara>
                </a14:m>
                <a:endParaRPr lang="en-US" sz="20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716" t="-125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33</a:t>
            </a:fld>
            <a:endParaRPr lang="en-US" dirty="0"/>
          </a:p>
        </p:txBody>
      </p:sp>
    </p:spTree>
    <p:extLst>
      <p:ext uri="{BB962C8B-B14F-4D97-AF65-F5344CB8AC3E}">
        <p14:creationId xmlns:p14="http://schemas.microsoft.com/office/powerpoint/2010/main" val="955515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133386" cy="5832168"/>
              </a:xfrm>
            </p:spPr>
            <p:txBody>
              <a:bodyPr>
                <a:normAutofit/>
              </a:bodyPr>
              <a:lstStyle/>
              <a:p>
                <a:pPr marL="0" indent="0">
                  <a:buNone/>
                </a:pPr>
                <a:r>
                  <a:rPr lang="ja-JP" altLang="en-US" sz="2200" b="1" dirty="0"/>
                  <a:t>ベイズ推定のタスク</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r>
                            <a:rPr lang="en-US" altLang="ja-JP" sz="2200" b="1" i="1">
                              <a:latin typeface="Cambria Math" panose="02040503050406030204" pitchFamily="18" charset="0"/>
                            </a:rPr>
                            <m:t>𝒘</m:t>
                          </m:r>
                        </m:e>
                        <m:e>
                          <m:r>
                            <a:rPr lang="en-US" altLang="ja-JP" sz="2200" b="1" i="1">
                              <a:latin typeface="Cambria Math" panose="02040503050406030204" pitchFamily="18" charset="0"/>
                            </a:rPr>
                            <m:t>𝒙</m:t>
                          </m:r>
                          <m:r>
                            <a:rPr lang="en-US" altLang="ja-JP" sz="2200" i="1">
                              <a:latin typeface="Cambria Math" panose="02040503050406030204" pitchFamily="18" charset="0"/>
                            </a:rPr>
                            <m:t>,</m:t>
                          </m:r>
                          <m:r>
                            <a:rPr lang="en-US" altLang="ja-JP" sz="2200" b="1" i="1">
                              <a:latin typeface="Cambria Math" panose="02040503050406030204" pitchFamily="18" charset="0"/>
                            </a:rPr>
                            <m:t>𝒚</m:t>
                          </m:r>
                        </m:e>
                      </m:d>
                      <m:r>
                        <a:rPr lang="en-US" altLang="ja-JP" sz="2200" i="1">
                          <a:latin typeface="Cambria Math" panose="02040503050406030204" pitchFamily="18" charset="0"/>
                        </a:rPr>
                        <m:t>=</m:t>
                      </m:r>
                      <m:f>
                        <m:fPr>
                          <m:ctrlPr>
                            <a:rPr lang="en-US" altLang="ja-JP" sz="2200" i="1">
                              <a:latin typeface="Cambria Math" panose="02040503050406030204" pitchFamily="18" charset="0"/>
                            </a:rPr>
                          </m:ctrlPr>
                        </m:fPr>
                        <m:num>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r>
                                <a:rPr lang="en-US" altLang="ja-JP" sz="2200" b="1" i="1">
                                  <a:latin typeface="Cambria Math" panose="02040503050406030204" pitchFamily="18" charset="0"/>
                                </a:rPr>
                                <m:t>𝒚</m:t>
                              </m:r>
                            </m:e>
                            <m:e>
                              <m:r>
                                <a:rPr lang="en-US" altLang="ja-JP" sz="2200" b="1" i="1">
                                  <a:latin typeface="Cambria Math" panose="02040503050406030204" pitchFamily="18" charset="0"/>
                                </a:rPr>
                                <m:t>𝒙</m:t>
                              </m:r>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𝒘</m:t>
                          </m:r>
                          <m:r>
                            <a:rPr lang="en-US" altLang="ja-JP" sz="2200" i="1">
                              <a:latin typeface="Cambria Math" panose="02040503050406030204" pitchFamily="18" charset="0"/>
                            </a:rPr>
                            <m:t>)</m:t>
                          </m:r>
                        </m:num>
                        <m:den>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𝒚</m:t>
                          </m:r>
                          <m:r>
                            <a:rPr lang="en-US" altLang="ja-JP" sz="2200" i="1">
                              <a:latin typeface="Cambria Math" panose="02040503050406030204" pitchFamily="18" charset="0"/>
                            </a:rPr>
                            <m:t>|</m:t>
                          </m:r>
                          <m:r>
                            <a:rPr lang="en-US" altLang="ja-JP" sz="2200" b="1" i="1">
                              <a:latin typeface="Cambria Math" panose="02040503050406030204" pitchFamily="18" charset="0"/>
                            </a:rPr>
                            <m:t>𝒙</m:t>
                          </m:r>
                          <m:r>
                            <a:rPr lang="en-US" altLang="ja-JP" sz="2200" i="1">
                              <a:latin typeface="Cambria Math" panose="02040503050406030204" pitchFamily="18" charset="0"/>
                            </a:rPr>
                            <m:t>)</m:t>
                          </m:r>
                        </m:den>
                      </m:f>
                    </m:oMath>
                  </m:oMathPara>
                </a14:m>
                <a:endParaRPr lang="en-US" altLang="ja-JP" sz="2200" dirty="0"/>
              </a:p>
              <a:p>
                <a:pPr marL="0" indent="0" algn="ctr">
                  <a:buNone/>
                </a:pPr>
                <a:endParaRPr lang="en-US" sz="2200" dirty="0"/>
              </a:p>
              <a:p>
                <a:pPr marL="0" indent="0">
                  <a:buNone/>
                </a:pPr>
                <a:r>
                  <a:rPr lang="ja-JP" altLang="en-US" sz="2200" dirty="0"/>
                  <a:t>推定した</a:t>
                </a:r>
                <a14:m>
                  <m:oMath xmlns:m="http://schemas.openxmlformats.org/officeDocument/2006/math">
                    <m:r>
                      <a:rPr lang="en-US" altLang="ja-JP" sz="2200" b="1" i="1">
                        <a:latin typeface="Cambria Math" panose="02040503050406030204" pitchFamily="18" charset="0"/>
                      </a:rPr>
                      <m:t>𝒘</m:t>
                    </m:r>
                  </m:oMath>
                </a14:m>
                <a:r>
                  <a:rPr lang="ja-JP" altLang="en-US" sz="2200" dirty="0"/>
                  <a:t>の事後分布から，新規入力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ja-JP" altLang="en-US" sz="2200" b="0" i="1">
                        <a:latin typeface="Cambria Math" panose="02040503050406030204" pitchFamily="18" charset="0"/>
                      </a:rPr>
                      <m:t>の</m:t>
                    </m:r>
                    <m:r>
                      <a:rPr lang="ja-JP" altLang="en-US" sz="2200" i="1">
                        <a:latin typeface="Cambria Math" panose="02040503050406030204" pitchFamily="18" charset="0"/>
                      </a:rPr>
                      <m:t>予測分布を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133386" cy="5832168"/>
              </a:xfrm>
              <a:blipFill>
                <a:blip r:embed="rId2"/>
                <a:stretch>
                  <a:fillRect l="-97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34</a:t>
            </a:fld>
            <a:endParaRPr lang="en-US" dirty="0"/>
          </a:p>
        </p:txBody>
      </p:sp>
    </p:spTree>
    <p:extLst>
      <p:ext uri="{BB962C8B-B14F-4D97-AF65-F5344CB8AC3E}">
        <p14:creationId xmlns:p14="http://schemas.microsoft.com/office/powerpoint/2010/main" val="1340625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A0386-CD19-4D90-9493-7325CDD59EAF}"/>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00B81B3-00B3-40A1-8F1F-0D6E83320944}"/>
                  </a:ext>
                </a:extLst>
              </p:cNvPr>
              <p:cNvSpPr>
                <a:spLocks noGrp="1"/>
              </p:cNvSpPr>
              <p:nvPr>
                <p:ph idx="1"/>
              </p:nvPr>
            </p:nvSpPr>
            <p:spPr>
              <a:xfrm>
                <a:off x="628650" y="1025832"/>
                <a:ext cx="8098790" cy="5832168"/>
              </a:xfrm>
            </p:spPr>
            <p:txBody>
              <a:bodyPr>
                <a:normAutofit/>
              </a:bodyPr>
              <a:lstStyle/>
              <a:p>
                <a:pPr marL="0" indent="0">
                  <a:lnSpc>
                    <a:spcPct val="100000"/>
                  </a:lnSpc>
                  <a:buNone/>
                </a:pPr>
                <a:r>
                  <a:rPr lang="ja-JP" altLang="en-US" sz="2000" dirty="0"/>
                  <a:t>尤度と事前分布は</a:t>
                </a:r>
                <a:r>
                  <a:rPr lang="en-US" altLang="ja-JP" sz="2000" dirty="0"/>
                  <a:t>MAP</a:t>
                </a:r>
                <a:r>
                  <a:rPr lang="ja-JP" altLang="en-US" sz="2000" dirty="0"/>
                  <a:t>推定と同じとすると，ベイズの定理から対数事後分布は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𝒘</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d>
                        <m:dPr>
                          <m:ctrlPr>
                            <a:rPr lang="en-US" sz="2000" b="0" i="1" smtClean="0">
                              <a:latin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rPr>
                            <m:t>𝛼</m:t>
                          </m:r>
                          <m:r>
                            <a:rPr lang="en-US" sz="2000" b="1">
                              <a:latin typeface="Cambria Math" panose="02040503050406030204" pitchFamily="18" charset="0"/>
                            </a:rPr>
                            <m:t>𝐈</m:t>
                          </m:r>
                        </m:e>
                      </m:d>
                      <m:r>
                        <a:rPr lang="en-US" sz="2000" b="1" i="1">
                          <a:latin typeface="Cambria Math" panose="02040503050406030204" pitchFamily="18" charset="0"/>
                        </a:rPr>
                        <m:t>𝒘</m:t>
                      </m:r>
                      <m:r>
                        <a:rPr lang="en-US" sz="2000" b="0" i="1" smtClean="0">
                          <a:latin typeface="Cambria Math" panose="02040503050406030204" pitchFamily="18" charset="0"/>
                        </a:rPr>
                        <m:t>+</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a:rPr lang="en-US" sz="2000" b="1" i="1" smtClean="0">
                              <a:latin typeface="Cambria Math" panose="02040503050406030204" pitchFamily="18" charset="0"/>
                            </a:rPr>
                            <m:t>𝒚</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rPr>
                        <m:t>)</m:t>
                      </m:r>
                      <m:r>
                        <a:rPr lang="en-US" sz="2000" b="1" i="1">
                          <a:latin typeface="Cambria Math" panose="02040503050406030204" pitchFamily="18" charset="0"/>
                        </a:rPr>
                        <m:t>𝒘</m:t>
                      </m:r>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となります．ここで，尤度関数と事前分布は共役な関係にあるので事後分布は多変量ガウス分布になります．よって，対数事後分布は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ln</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e>
                      </m:d>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1" i="1" smtClean="0">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𝒎</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𝒎</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𝑻</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−1</m:t>
                          </m:r>
                        </m:sup>
                      </m:sSup>
                      <m:r>
                        <a:rPr lang="en-US" sz="2000" b="1" i="1" smtClean="0">
                          <a:latin typeface="Cambria Math" panose="02040503050406030204" pitchFamily="18" charset="0"/>
                        </a:rPr>
                        <m:t>𝒘</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𝒎</m:t>
                          </m:r>
                        </m:e>
                        <m:sup>
                          <m:r>
                            <a:rPr lang="en-US" sz="2000" b="1" i="1" smtClean="0">
                              <a:latin typeface="Cambria Math" panose="02040503050406030204" pitchFamily="18" charset="0"/>
                            </a:rPr>
                            <m:t>𝑻</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−1</m:t>
                          </m:r>
                        </m:sup>
                      </m:sSup>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 xmlns:m="http://schemas.openxmlformats.org/officeDocument/2006/math">
                    <m:r>
                      <a:rPr lang="en-US" sz="2000" b="0" i="1" smtClean="0">
                        <a:latin typeface="Cambria Math" panose="02040503050406030204" pitchFamily="18" charset="0"/>
                      </a:rPr>
                      <m:t>𝑤</m:t>
                    </m:r>
                  </m:oMath>
                </a14:m>
                <a:r>
                  <a:rPr lang="ja-JP" altLang="en-US" sz="2000" dirty="0"/>
                  <a:t>の</a:t>
                </a:r>
                <a:r>
                  <a:rPr lang="en-US" altLang="ja-JP" sz="2000" dirty="0"/>
                  <a:t>2</a:t>
                </a:r>
                <a:r>
                  <a:rPr lang="ja-JP" altLang="en-US" sz="2000" dirty="0"/>
                  <a:t>次の項と</a:t>
                </a:r>
                <a:r>
                  <a:rPr lang="en-US" altLang="ja-JP" sz="2000" dirty="0"/>
                  <a:t>1</a:t>
                </a:r>
                <a:r>
                  <a:rPr lang="ja-JP" altLang="en-US" sz="2000" dirty="0"/>
                  <a:t>次の項は対応した関係になっているので式変形をすると次のようになります．</a:t>
                </a:r>
                <a:endParaRPr lang="en-US" altLang="ja-JP" sz="2000" dirty="0"/>
              </a:p>
              <a:p>
                <a:pPr marL="0" indent="0" algn="ctr">
                  <a:lnSpc>
                    <a:spcPct val="100000"/>
                  </a:lnSpc>
                  <a:buNone/>
                </a:pPr>
                <a:r>
                  <a:rPr lang="ja-JP" altLang="en-US" sz="2000" b="0" dirty="0"/>
                  <a:t>　</a:t>
                </a:r>
                <a14:m>
                  <m:oMath xmlns:m="http://schemas.openxmlformats.org/officeDocument/2006/math">
                    <m:r>
                      <a:rPr lang="en-US" sz="2000" b="0" i="1" smtClean="0">
                        <a:latin typeface="Cambria Math" panose="02040503050406030204" pitchFamily="18" charset="0"/>
                      </a:rPr>
                      <m:t>𝑆</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rPr>
                          <m:t>𝛼</m:t>
                        </m:r>
                        <m:r>
                          <a:rPr lang="en-US" sz="2000" b="1">
                            <a:latin typeface="Cambria Math" panose="02040503050406030204" pitchFamily="18" charset="0"/>
                          </a:rPr>
                          <m:t>𝐈</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0" indent="0" algn="ctr">
                  <a:lnSpc>
                    <a:spcPct val="100000"/>
                  </a:lnSpc>
                  <a:buNone/>
                </a:pPr>
                <a:r>
                  <a:rPr lang="ja-JP" altLang="en-US" sz="2000" b="0" dirty="0"/>
                  <a:t>　</a:t>
                </a:r>
                <a14:m>
                  <m:oMath xmlns:m="http://schemas.openxmlformats.org/officeDocument/2006/math">
                    <m:r>
                      <a:rPr lang="en-US" sz="2000" b="1" i="1" smtClean="0">
                        <a:latin typeface="Cambria Math" panose="02040503050406030204" pitchFamily="18" charset="0"/>
                      </a:rPr>
                      <m:t>𝒎</m:t>
                    </m:r>
                    <m:r>
                      <a:rPr lang="en-US" sz="2000" b="0" i="1" smtClean="0">
                        <a:latin typeface="Cambria Math" panose="02040503050406030204" pitchFamily="18" charset="0"/>
                      </a:rPr>
                      <m:t>=</m:t>
                    </m:r>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m:t>
                        </m:r>
                      </m:e>
                      <m:sup>
                        <m:r>
                          <a:rPr lang="en-US" sz="2000" b="1" i="1" dirty="0">
                            <a:latin typeface="Cambria Math" panose="02040503050406030204" pitchFamily="18" charset="0"/>
                          </a:rPr>
                          <m:t>−</m:t>
                        </m:r>
                        <m:r>
                          <a:rPr lang="en-US" sz="2000" b="1" i="1" dirty="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b="1" dirty="0"/>
              </a:p>
              <a:p>
                <a:pPr marL="0" indent="0">
                  <a:lnSpc>
                    <a:spcPct val="100000"/>
                  </a:lnSpc>
                  <a:buNone/>
                </a:pPr>
                <a:endParaRPr lang="en-US" sz="2000" dirty="0"/>
              </a:p>
            </p:txBody>
          </p:sp>
        </mc:Choice>
        <mc:Fallback>
          <p:sp>
            <p:nvSpPr>
              <p:cNvPr id="3" name="コンテンツ プレースホルダー 2">
                <a:extLst>
                  <a:ext uri="{FF2B5EF4-FFF2-40B4-BE49-F238E27FC236}">
                    <a16:creationId xmlns:a16="http://schemas.microsoft.com/office/drawing/2014/main" id="{800B81B3-00B3-40A1-8F1F-0D6E83320944}"/>
                  </a:ext>
                </a:extLst>
              </p:cNvPr>
              <p:cNvSpPr>
                <a:spLocks noGrp="1" noRot="1" noChangeAspect="1" noMove="1" noResize="1" noEditPoints="1" noAdjustHandles="1" noChangeArrowheads="1" noChangeShapeType="1" noTextEdit="1"/>
              </p:cNvSpPr>
              <p:nvPr>
                <p:ph idx="1"/>
              </p:nvPr>
            </p:nvSpPr>
            <p:spPr>
              <a:xfrm>
                <a:off x="628650" y="1025832"/>
                <a:ext cx="8098790" cy="5832168"/>
              </a:xfrm>
              <a:blipFill>
                <a:blip r:embed="rId2"/>
                <a:stretch>
                  <a:fillRect l="-752" t="-836" r="-527"/>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28B7B05-64CB-4232-81CC-7AD424856B17}"/>
              </a:ext>
            </a:extLst>
          </p:cNvPr>
          <p:cNvSpPr>
            <a:spLocks noGrp="1"/>
          </p:cNvSpPr>
          <p:nvPr>
            <p:ph type="sldNum" sz="quarter" idx="12"/>
          </p:nvPr>
        </p:nvSpPr>
        <p:spPr/>
        <p:txBody>
          <a:bodyPr/>
          <a:lstStyle/>
          <a:p>
            <a:fld id="{6CC31726-32D1-4B8E-A9C7-6F5CE3C746E8}" type="slidenum">
              <a:rPr lang="en-US" smtClean="0"/>
              <a:t>35</a:t>
            </a:fld>
            <a:endParaRPr lang="en-US" dirty="0"/>
          </a:p>
        </p:txBody>
      </p:sp>
    </p:spTree>
    <p:extLst>
      <p:ext uri="{BB962C8B-B14F-4D97-AF65-F5344CB8AC3E}">
        <p14:creationId xmlns:p14="http://schemas.microsoft.com/office/powerpoint/2010/main" val="2974787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662C8-0FBD-4551-A448-A7AF50B00867}"/>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37063BE-D85F-4555-BE2F-C559B463AAEA}"/>
                  </a:ext>
                </a:extLst>
              </p:cNvPr>
              <p:cNvSpPr>
                <a:spLocks noGrp="1"/>
              </p:cNvSpPr>
              <p:nvPr>
                <p:ph idx="1"/>
              </p:nvPr>
            </p:nvSpPr>
            <p:spPr>
              <a:xfrm>
                <a:off x="628650" y="1025832"/>
                <a:ext cx="8261350" cy="5265119"/>
              </a:xfrm>
            </p:spPr>
            <p:txBody>
              <a:bodyPr>
                <a:normAutofit/>
              </a:bodyPr>
              <a:lstStyle/>
              <a:p>
                <a:pPr marL="0" indent="0">
                  <a:lnSpc>
                    <a:spcPct val="150000"/>
                  </a:lnSpc>
                  <a:buNone/>
                </a:pPr>
                <a:r>
                  <a:rPr lang="ja-JP" altLang="en-US" sz="2000" dirty="0"/>
                  <a:t>推定した</a:t>
                </a:r>
                <a14:m>
                  <m:oMath xmlns:m="http://schemas.openxmlformats.org/officeDocument/2006/math">
                    <m:r>
                      <a:rPr lang="en-US" altLang="ja-JP" sz="2000" b="1" i="0" smtClean="0">
                        <a:latin typeface="Cambria Math" panose="02040503050406030204" pitchFamily="18" charset="0"/>
                      </a:rPr>
                      <m:t>𝐰</m:t>
                    </m:r>
                    <m:r>
                      <a:rPr lang="ja-JP" altLang="en-US" sz="2000" b="1" i="1">
                        <a:latin typeface="Cambria Math" panose="02040503050406030204" pitchFamily="18" charset="0"/>
                      </a:rPr>
                      <m:t>の</m:t>
                    </m:r>
                    <m:r>
                      <a:rPr lang="ja-JP" altLang="en-US" sz="2000" b="1" i="1" smtClean="0">
                        <a:latin typeface="Cambria Math" panose="02040503050406030204" pitchFamily="18" charset="0"/>
                      </a:rPr>
                      <m:t>事後分布</m:t>
                    </m:r>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𝑦</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は</m:t>
                    </m:r>
                    <m:r>
                      <a:rPr lang="ja-JP" altLang="en-US" sz="2000" i="1" smtClean="0">
                        <a:latin typeface="Cambria Math" panose="02040503050406030204" pitchFamily="18" charset="0"/>
                      </a:rPr>
                      <m:t>次</m:t>
                    </m:r>
                    <m:r>
                      <a:rPr lang="ja-JP" altLang="en-US" sz="2000" i="1" dirty="0" smtClean="0">
                        <a:latin typeface="Cambria Math" panose="02040503050406030204" pitchFamily="18" charset="0"/>
                      </a:rPr>
                      <m:t>のようになります．</m:t>
                    </m:r>
                  </m:oMath>
                </a14:m>
                <a:endParaRPr lang="en-US" sz="2000" dirty="0"/>
              </a:p>
              <a:p>
                <a:pPr marL="0" indent="0" algn="ctr">
                  <a:lnSpc>
                    <a:spcPct val="150000"/>
                  </a:lnSpc>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r>
                      <a:rPr lang="en-US" sz="2000" b="0" i="1" smtClean="0">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d>
                          <m:dPr>
                            <m:beg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sz="2000" b="1" i="1">
                                <a:latin typeface="Cambria Math" panose="02040503050406030204" pitchFamily="18" charset="0"/>
                              </a:rPr>
                              <m:t>𝒘</m:t>
                            </m:r>
                          </m:e>
                        </m:d>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r>
                          <a:rPr lang="en-US" sz="2000" b="1" i="1">
                            <a:latin typeface="Cambria Math" panose="02040503050406030204" pitchFamily="18" charset="0"/>
                          </a:rPr>
                          <m:t>𝒘</m:t>
                        </m:r>
                        <m:r>
                          <a:rPr lang="en-US" altLang="ja-JP" sz="2000" i="1">
                            <a:latin typeface="Cambria Math" panose="02040503050406030204" pitchFamily="18" charset="0"/>
                          </a:rPr>
                          <m:t>|</m:t>
                        </m:r>
                      </m:e>
                    </m:nary>
                  </m:oMath>
                </a14:m>
                <a:r>
                  <a:rPr lang="en-US" sz="2000" b="1" dirty="0"/>
                  <a:t> </a:t>
                </a:r>
                <a14:m>
                  <m:oMath xmlns:m="http://schemas.openxmlformats.org/officeDocument/2006/math">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oMath>
                </a14:m>
                <a:r>
                  <a:rPr lang="en-US" sz="2000" dirty="0"/>
                  <a:t>)</a:t>
                </a:r>
                <a14:m>
                  <m:oMath xmlns:m="http://schemas.openxmlformats.org/officeDocument/2006/math">
                    <m:r>
                      <m:rPr>
                        <m:sty m:val="p"/>
                      </m:rPr>
                      <a:rPr lang="en-US" sz="2000" b="0" i="0" smtClean="0">
                        <a:latin typeface="Cambria Math" panose="02040503050406030204" pitchFamily="18" charset="0"/>
                      </a:rPr>
                      <m:t>d</m:t>
                    </m:r>
                    <m:r>
                      <a:rPr lang="en-US" sz="2000" b="1" i="1">
                        <a:latin typeface="Cambria Math" panose="02040503050406030204" pitchFamily="18" charset="0"/>
                      </a:rPr>
                      <m:t>𝒘</m:t>
                    </m:r>
                  </m:oMath>
                </a14:m>
                <a:endParaRPr lang="en-US" sz="2000" dirty="0"/>
              </a:p>
              <a:p>
                <a:pPr marL="0" indent="0" algn="ctr">
                  <a:lnSpc>
                    <a:spcPct val="150000"/>
                  </a:lnSpc>
                  <a:buNone/>
                </a:pPr>
                <a:r>
                  <a:rPr lang="en-US" sz="2000" dirty="0"/>
                  <a:t>                                             </a:t>
                </a:r>
                <a14:m>
                  <m:oMath xmlns:m="http://schemas.openxmlformats.org/officeDocument/2006/math">
                    <m:r>
                      <a:rPr lang="en-US" sz="2000" b="0" i="0" smtClean="0">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d>
                          <m:dPr>
                            <m:begChr m:val="|"/>
                            <m:ctrlPr>
                              <a:rPr lang="en-US" altLang="ja-JP" sz="2000" i="1">
                                <a:latin typeface="Cambria Math" panose="02040503050406030204" pitchFamily="18" charset="0"/>
                              </a:rPr>
                            </m:ctrlPr>
                          </m:dPr>
                          <m:e>
                            <m:sSup>
                              <m:sSupPr>
                                <m:ctrlPr>
                                  <a:rPr lang="en-US" altLang="ja-JP" sz="200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sSup>
                              <m:sSupPr>
                                <m:ctrlPr>
                                  <a:rPr lang="en-US" altLang="ja-JP" sz="2000" i="1" smtClean="0">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𝛽</m:t>
                                </m:r>
                              </m:e>
                              <m:sup>
                                <m:r>
                                  <a:rPr lang="en-US" altLang="ja-JP" sz="2000" b="0" i="1" smtClean="0">
                                    <a:latin typeface="Cambria Math" panose="02040503050406030204" pitchFamily="18" charset="0"/>
                                  </a:rPr>
                                  <m:t>−1</m:t>
                                </m:r>
                              </m:sup>
                            </m:sSup>
                            <m:r>
                              <a:rPr lang="en-US" sz="2000" b="1" i="1" smtClean="0">
                                <a:latin typeface="Cambria Math" panose="02040503050406030204" pitchFamily="18" charset="0"/>
                              </a:rPr>
                              <m:t> </m:t>
                            </m:r>
                          </m:e>
                        </m:d>
                        <m:r>
                          <a:rPr lang="en-US" altLang="ja-JP" sz="2000" b="0" i="1" smtClean="0">
                            <a:latin typeface="Cambria Math" panose="02040503050406030204" pitchFamily="18" charset="0"/>
                          </a:rPr>
                          <m:t>𝑁</m:t>
                        </m:r>
                        <m:r>
                          <a:rPr lang="en-US" altLang="ja-JP" sz="2000" i="1">
                            <a:latin typeface="Cambria Math" panose="02040503050406030204" pitchFamily="18" charset="0"/>
                          </a:rPr>
                          <m:t>(</m:t>
                        </m:r>
                        <m:r>
                          <a:rPr lang="en-US" sz="2000" b="1" i="1">
                            <a:latin typeface="Cambria Math" panose="02040503050406030204" pitchFamily="18" charset="0"/>
                          </a:rPr>
                          <m:t>𝒘</m:t>
                        </m:r>
                        <m:r>
                          <a:rPr lang="en-US" altLang="ja-JP" sz="2000" i="1">
                            <a:latin typeface="Cambria Math" panose="02040503050406030204" pitchFamily="18" charset="0"/>
                          </a:rPr>
                          <m:t>|</m:t>
                        </m:r>
                      </m:e>
                    </m:nary>
                  </m:oMath>
                </a14:m>
                <a:r>
                  <a:rPr lang="en-US" sz="2000" b="1" dirty="0"/>
                  <a:t>m</a:t>
                </a:r>
                <a14:m>
                  <m:oMath xmlns:m="http://schemas.openxmlformats.org/officeDocument/2006/math">
                    <m:r>
                      <a:rPr lang="en-US" sz="2000" b="1" i="0">
                        <a:latin typeface="Cambria Math" panose="02040503050406030204" pitchFamily="18" charset="0"/>
                      </a:rPr>
                      <m:t>,</m:t>
                    </m:r>
                    <m:r>
                      <a:rPr lang="en-US" sz="2000" b="1" i="0" smtClean="0">
                        <a:latin typeface="Cambria Math" panose="02040503050406030204" pitchFamily="18" charset="0"/>
                      </a:rPr>
                      <m:t>𝐒</m:t>
                    </m:r>
                  </m:oMath>
                </a14:m>
                <a:r>
                  <a:rPr lang="en-US" sz="2000" dirty="0"/>
                  <a:t>)</a:t>
                </a:r>
                <a14:m>
                  <m:oMath xmlns:m="http://schemas.openxmlformats.org/officeDocument/2006/math">
                    <m:r>
                      <m:rPr>
                        <m:sty m:val="p"/>
                      </m:rPr>
                      <a:rPr lang="en-US" sz="2000">
                        <a:latin typeface="Cambria Math" panose="02040503050406030204" pitchFamily="18" charset="0"/>
                      </a:rPr>
                      <m:t>d</m:t>
                    </m:r>
                    <m:r>
                      <a:rPr lang="en-US" sz="2000" b="1" i="1">
                        <a:latin typeface="Cambria Math" panose="02040503050406030204" pitchFamily="18" charset="0"/>
                      </a:rPr>
                      <m:t>𝒘</m:t>
                    </m:r>
                  </m:oMath>
                </a14:m>
                <a:endParaRPr lang="en-US" sz="2000" dirty="0"/>
              </a:p>
              <a:p>
                <a:pPr marL="0" indent="0">
                  <a:lnSpc>
                    <a:spcPct val="150000"/>
                  </a:lnSpc>
                  <a:buNone/>
                </a:pPr>
                <a:r>
                  <a:rPr lang="ja-JP" altLang="en-US" sz="2000" i="1" dirty="0">
                    <a:latin typeface="Cambria Math" panose="02040503050406030204" pitchFamily="18" charset="0"/>
                  </a:rPr>
                  <a:t>この予測分布の式は，ガウス分布の畳み込み積分になっており，この積分は</a:t>
                </a:r>
                <a:r>
                  <a:rPr lang="en-US" altLang="ja-JP" sz="2000" dirty="0">
                    <a:latin typeface="Cambria Math" panose="02040503050406030204" pitchFamily="18" charset="0"/>
                  </a:rPr>
                  <a:t>PRML</a:t>
                </a:r>
                <a:r>
                  <a:rPr lang="ja-JP" altLang="en-US" sz="2000" dirty="0">
                    <a:latin typeface="Cambria Math" panose="02040503050406030204" pitchFamily="18" charset="0"/>
                  </a:rPr>
                  <a:t>の</a:t>
                </a:r>
                <a:r>
                  <a:rPr lang="en-US" altLang="ja-JP" sz="2000" dirty="0">
                    <a:latin typeface="Cambria Math" panose="02040503050406030204" pitchFamily="18" charset="0"/>
                  </a:rPr>
                  <a:t>2-116</a:t>
                </a:r>
                <a:r>
                  <a:rPr lang="ja-JP" altLang="en-US" sz="2000" dirty="0">
                    <a:latin typeface="Cambria Math" panose="02040503050406030204" pitchFamily="18" charset="0"/>
                  </a:rPr>
                  <a:t>の</a:t>
                </a:r>
                <a:r>
                  <a:rPr lang="ja-JP" altLang="en-US" sz="2000" i="1" dirty="0">
                    <a:latin typeface="Cambria Math" panose="02040503050406030204" pitchFamily="18" charset="0"/>
                  </a:rPr>
                  <a:t>公式を使うことで以下の式になります．</a:t>
                </a:r>
                <a:endParaRPr lang="en-US" sz="2000" i="1" dirty="0">
                  <a:latin typeface="Cambria Math" panose="02040503050406030204" pitchFamily="18" charset="0"/>
                </a:endParaRPr>
              </a:p>
              <a:p>
                <a:pPr marL="0" indent="0" algn="ctr">
                  <a:lnSpc>
                    <a:spcPct val="150000"/>
                  </a:lnSpc>
                  <a:buNone/>
                </a:pP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r>
                      <a:rPr lang="en-US" sz="2000" i="1">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b="1" i="1" smtClean="0">
                            <a:latin typeface="Cambria Math" panose="02040503050406030204" pitchFamily="18" charset="0"/>
                          </a:rPr>
                          <m:t>𝒎</m:t>
                        </m:r>
                      </m:e>
                      <m:sup>
                        <m:r>
                          <a:rPr lang="en-US" altLang="ja-JP" sz="2000" i="1">
                            <a:latin typeface="Cambria Math" panose="02040503050406030204" pitchFamily="18" charset="0"/>
                          </a:rPr>
                          <m:t>𝑇</m:t>
                        </m:r>
                      </m:sup>
                    </m:sSup>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oMath>
                </a14:m>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𝛽</m:t>
                        </m:r>
                      </m:e>
                      <m:sup>
                        <m:r>
                          <a:rPr lang="en-US" altLang="ja-JP" sz="2000" i="1">
                            <a:latin typeface="Cambria Math" panose="02040503050406030204" pitchFamily="18" charset="0"/>
                          </a:rPr>
                          <m:t>−1</m:t>
                        </m:r>
                      </m:sup>
                    </m:sSup>
                  </m:oMath>
                </a14:m>
                <a:r>
                  <a:rPr lang="en-US" sz="2000" dirty="0"/>
                  <a:t>+</a:t>
                </a:r>
                <a14:m>
                  <m:oMath xmlns:m="http://schemas.openxmlformats.org/officeDocument/2006/math">
                    <m:sSup>
                      <m:sSupPr>
                        <m:ctrlPr>
                          <a:rPr lang="en-US" sz="2000" i="1" dirty="0" smtClean="0">
                            <a:latin typeface="Cambria Math" panose="02040503050406030204" pitchFamily="18" charset="0"/>
                          </a:rPr>
                        </m:ctrlPr>
                      </m:sSupPr>
                      <m:e>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e>
                      <m:sup>
                        <m:r>
                          <m:rPr>
                            <m:sty m:val="p"/>
                          </m:rPr>
                          <a:rPr lang="en-US" altLang="ja-JP" sz="2000" i="1" dirty="0">
                            <a:latin typeface="Cambria Math" panose="02040503050406030204" pitchFamily="18" charset="0"/>
                          </a:rPr>
                          <m:t>T</m:t>
                        </m:r>
                      </m:sup>
                    </m:sSup>
                    <m:r>
                      <a:rPr lang="en-US" sz="2000" b="0" i="1" dirty="0" smtClean="0">
                        <a:latin typeface="Cambria Math" panose="02040503050406030204" pitchFamily="18" charset="0"/>
                      </a:rPr>
                      <m:t>𝑆</m:t>
                    </m:r>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oMath>
                </a14:m>
                <a:r>
                  <a:rPr lang="en-US" altLang="ja-JP" sz="2000" dirty="0"/>
                  <a:t> </a:t>
                </a:r>
                <a14:m>
                  <m:oMath xmlns:m="http://schemas.openxmlformats.org/officeDocument/2006/math">
                    <m:r>
                      <a:rPr lang="en-US" altLang="ja-JP" sz="2000" i="1">
                        <a:latin typeface="Cambria Math" panose="02040503050406030204" pitchFamily="18" charset="0"/>
                      </a:rPr>
                      <m:t>)</m:t>
                    </m:r>
                  </m:oMath>
                </a14:m>
                <a:endParaRPr lang="en-US" sz="2000" dirty="0"/>
              </a:p>
              <a:p>
                <a:pPr>
                  <a:lnSpc>
                    <a:spcPct val="150000"/>
                  </a:lnSpc>
                </a:pPr>
                <a:endParaRPr lang="en-US" sz="2000" dirty="0"/>
              </a:p>
            </p:txBody>
          </p:sp>
        </mc:Choice>
        <mc:Fallback xmlns="">
          <p:sp>
            <p:nvSpPr>
              <p:cNvPr id="3" name="コンテンツ プレースホルダー 2">
                <a:extLst>
                  <a:ext uri="{FF2B5EF4-FFF2-40B4-BE49-F238E27FC236}">
                    <a16:creationId xmlns:a16="http://schemas.microsoft.com/office/drawing/2014/main" id="{537063BE-D85F-4555-BE2F-C559B463AAEA}"/>
                  </a:ext>
                </a:extLst>
              </p:cNvPr>
              <p:cNvSpPr>
                <a:spLocks noGrp="1" noRot="1" noChangeAspect="1" noMove="1" noResize="1" noEditPoints="1" noAdjustHandles="1" noChangeArrowheads="1" noChangeShapeType="1" noTextEdit="1"/>
              </p:cNvSpPr>
              <p:nvPr>
                <p:ph idx="1"/>
              </p:nvPr>
            </p:nvSpPr>
            <p:spPr>
              <a:xfrm>
                <a:off x="628650" y="1025832"/>
                <a:ext cx="8261350" cy="5265119"/>
              </a:xfrm>
              <a:blipFill>
                <a:blip r:embed="rId2"/>
                <a:stretch>
                  <a:fillRect l="-738" r="-36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E56C0986-AE7F-4DD8-9365-DE5615F312E9}"/>
              </a:ext>
            </a:extLst>
          </p:cNvPr>
          <p:cNvSpPr>
            <a:spLocks noGrp="1"/>
          </p:cNvSpPr>
          <p:nvPr>
            <p:ph type="sldNum" sz="quarter" idx="12"/>
          </p:nvPr>
        </p:nvSpPr>
        <p:spPr/>
        <p:txBody>
          <a:bodyPr/>
          <a:lstStyle/>
          <a:p>
            <a:fld id="{6CC31726-32D1-4B8E-A9C7-6F5CE3C746E8}" type="slidenum">
              <a:rPr lang="en-US" smtClean="0"/>
              <a:t>36</a:t>
            </a:fld>
            <a:endParaRPr lang="en-US" dirty="0"/>
          </a:p>
        </p:txBody>
      </p:sp>
    </p:spTree>
    <p:extLst>
      <p:ext uri="{BB962C8B-B14F-4D97-AF65-F5344CB8AC3E}">
        <p14:creationId xmlns:p14="http://schemas.microsoft.com/office/powerpoint/2010/main" val="2155334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75436-C136-4C5B-A919-8AD9E4F144F5}"/>
              </a:ext>
            </a:extLst>
          </p:cNvPr>
          <p:cNvSpPr>
            <a:spLocks noGrp="1"/>
          </p:cNvSpPr>
          <p:nvPr>
            <p:ph type="title"/>
          </p:nvPr>
        </p:nvSpPr>
        <p:spPr/>
        <p:txBody>
          <a:bodyPr/>
          <a:lstStyle/>
          <a:p>
            <a:r>
              <a:rPr lang="ja-JP" altLang="en-US" dirty="0"/>
              <a:t>実験結果</a:t>
            </a:r>
            <a:endParaRPr lang="en-US" dirty="0"/>
          </a:p>
        </p:txBody>
      </p:sp>
      <p:pic>
        <p:nvPicPr>
          <p:cNvPr id="6" name="コンテンツ プレースホルダー 5">
            <a:extLst>
              <a:ext uri="{FF2B5EF4-FFF2-40B4-BE49-F238E27FC236}">
                <a16:creationId xmlns:a16="http://schemas.microsoft.com/office/drawing/2014/main" id="{A3D91D32-3F21-4359-9FDC-BE93344C3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82" y="2299745"/>
            <a:ext cx="8796036" cy="2932012"/>
          </a:xfrm>
        </p:spPr>
      </p:pic>
      <p:sp>
        <p:nvSpPr>
          <p:cNvPr id="4" name="スライド番号プレースホルダー 3">
            <a:extLst>
              <a:ext uri="{FF2B5EF4-FFF2-40B4-BE49-F238E27FC236}">
                <a16:creationId xmlns:a16="http://schemas.microsoft.com/office/drawing/2014/main" id="{6F010F68-FA3E-474F-8A8E-7433E3FA8AF6}"/>
              </a:ext>
            </a:extLst>
          </p:cNvPr>
          <p:cNvSpPr>
            <a:spLocks noGrp="1"/>
          </p:cNvSpPr>
          <p:nvPr>
            <p:ph type="sldNum" sz="quarter" idx="12"/>
          </p:nvPr>
        </p:nvSpPr>
        <p:spPr/>
        <p:txBody>
          <a:bodyPr/>
          <a:lstStyle/>
          <a:p>
            <a:fld id="{6CC31726-32D1-4B8E-A9C7-6F5CE3C746E8}" type="slidenum">
              <a:rPr lang="en-US" smtClean="0"/>
              <a:t>37</a:t>
            </a:fld>
            <a:endParaRPr lang="en-US" dirty="0"/>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9437F0F7-D284-47C0-BB9F-46FEA40271A2}"/>
                  </a:ext>
                </a:extLst>
              </p:cNvPr>
              <p:cNvSpPr txBox="1">
                <a:spLocks/>
              </p:cNvSpPr>
              <p:nvPr/>
            </p:nvSpPr>
            <p:spPr>
              <a:xfrm>
                <a:off x="628650" y="5628000"/>
                <a:ext cx="820044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ja-JP" altLang="en-US" sz="2400" dirty="0"/>
                  <a:t>ベイズ推定を用いた線形回帰（</a:t>
                </a:r>
                <a:r>
                  <a:rPr lang="en-US" altLang="ja-JP" sz="2400" dirty="0"/>
                  <a:t>w0=0.3, w1=0.5, </a:t>
                </a:r>
                <a14:m>
                  <m:oMath xmlns:m="http://schemas.openxmlformats.org/officeDocument/2006/math">
                    <m:r>
                      <m:rPr>
                        <m:sty m:val="p"/>
                      </m:rPr>
                      <a:rPr lang="el-GR" altLang="ja-JP" sz="2400" i="1" smtClean="0">
                        <a:latin typeface="Cambria Math" panose="02040503050406030204" pitchFamily="18" charset="0"/>
                        <a:ea typeface="Cambria Math" panose="02040503050406030204" pitchFamily="18" charset="0"/>
                      </a:rPr>
                      <m:t>α</m:t>
                    </m:r>
                    <m:r>
                      <m:rPr>
                        <m:nor/>
                      </m:rPr>
                      <a:rPr lang="en-US" altLang="ja-JP" sz="2400" dirty="0"/>
                      <m:t>=</m:t>
                    </m:r>
                    <m:r>
                      <a:rPr lang="en-US" altLang="ja-JP" sz="2400" b="0" i="1" smtClean="0">
                        <a:latin typeface="Cambria Math" panose="02040503050406030204" pitchFamily="18" charset="0"/>
                        <a:ea typeface="Cambria Math" panose="02040503050406030204" pitchFamily="18" charset="0"/>
                      </a:rPr>
                      <m:t>1, </m:t>
                    </m:r>
                    <m:r>
                      <a:rPr lang="ja-JP" altLang="en-US" sz="2400" i="1" smtClean="0">
                        <a:latin typeface="Cambria Math" panose="02040503050406030204" pitchFamily="18" charset="0"/>
                      </a:rPr>
                      <m:t>𝛽</m:t>
                    </m:r>
                  </m:oMath>
                </a14:m>
                <a:r>
                  <a:rPr lang="en-US" altLang="ja-JP" sz="2400" dirty="0"/>
                  <a:t>=0.5</a:t>
                </a:r>
                <a:r>
                  <a:rPr lang="ja-JP" altLang="en-US" sz="2400" dirty="0"/>
                  <a:t>）</a:t>
                </a:r>
                <a:endParaRPr lang="en-US" sz="2400" dirty="0"/>
              </a:p>
            </p:txBody>
          </p:sp>
        </mc:Choice>
        <mc:Fallback xmlns="">
          <p:sp>
            <p:nvSpPr>
              <p:cNvPr id="7" name="コンテンツ プレースホルダー 2">
                <a:extLst>
                  <a:ext uri="{FF2B5EF4-FFF2-40B4-BE49-F238E27FC236}">
                    <a16:creationId xmlns:a16="http://schemas.microsoft.com/office/drawing/2014/main" id="{9437F0F7-D284-47C0-BB9F-46FEA40271A2}"/>
                  </a:ext>
                </a:extLst>
              </p:cNvPr>
              <p:cNvSpPr txBox="1">
                <a:spLocks noRot="1" noChangeAspect="1" noMove="1" noResize="1" noEditPoints="1" noAdjustHandles="1" noChangeArrowheads="1" noChangeShapeType="1" noTextEdit="1"/>
              </p:cNvSpPr>
              <p:nvPr/>
            </p:nvSpPr>
            <p:spPr>
              <a:xfrm>
                <a:off x="628650" y="5628000"/>
                <a:ext cx="8200442" cy="728351"/>
              </a:xfrm>
              <a:prstGeom prst="rect">
                <a:avLst/>
              </a:prstGeom>
              <a:blipFill>
                <a:blip r:embed="rId3"/>
                <a:stretch>
                  <a:fillRect l="-1115" t="-13333" r="-1115"/>
                </a:stretch>
              </a:blipFill>
            </p:spPr>
            <p:txBody>
              <a:bodyPr/>
              <a:lstStyle/>
              <a:p>
                <a:r>
                  <a:rPr lang="en-US">
                    <a:noFill/>
                  </a:rPr>
                  <a:t> </a:t>
                </a:r>
              </a:p>
            </p:txBody>
          </p:sp>
        </mc:Fallback>
      </mc:AlternateContent>
    </p:spTree>
    <p:extLst>
      <p:ext uri="{BB962C8B-B14F-4D97-AF65-F5344CB8AC3E}">
        <p14:creationId xmlns:p14="http://schemas.microsoft.com/office/powerpoint/2010/main" val="375668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4B98A50-B489-4977-9317-1D08E6D80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936" y="2859410"/>
            <a:ext cx="4797565" cy="2056099"/>
          </a:xfrm>
          <a:prstGeom prst="rect">
            <a:avLst/>
          </a:prstGeom>
        </p:spPr>
      </p:pic>
      <p:pic>
        <p:nvPicPr>
          <p:cNvPr id="17" name="図 16">
            <a:extLst>
              <a:ext uri="{FF2B5EF4-FFF2-40B4-BE49-F238E27FC236}">
                <a16:creationId xmlns:a16="http://schemas.microsoft.com/office/drawing/2014/main" id="{A0A0616C-7333-48E1-BF5F-A54D7A2CD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37" y="4917646"/>
            <a:ext cx="4797564" cy="2056099"/>
          </a:xfrm>
          <a:prstGeom prst="rect">
            <a:avLst/>
          </a:prstGeom>
        </p:spPr>
      </p:pic>
      <p:pic>
        <p:nvPicPr>
          <p:cNvPr id="19" name="図 18">
            <a:extLst>
              <a:ext uri="{FF2B5EF4-FFF2-40B4-BE49-F238E27FC236}">
                <a16:creationId xmlns:a16="http://schemas.microsoft.com/office/drawing/2014/main" id="{8EF8204D-E593-4574-A7EB-6C38DACEA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37" y="770611"/>
            <a:ext cx="4797564" cy="2056099"/>
          </a:xfrm>
          <a:prstGeom prst="rect">
            <a:avLst/>
          </a:prstGeom>
        </p:spPr>
      </p:pic>
      <p:sp>
        <p:nvSpPr>
          <p:cNvPr id="2" name="タイトル 1">
            <a:extLst>
              <a:ext uri="{FF2B5EF4-FFF2-40B4-BE49-F238E27FC236}">
                <a16:creationId xmlns:a16="http://schemas.microsoft.com/office/drawing/2014/main" id="{84C7FA26-C856-4DF8-805B-80ECEF286AF8}"/>
              </a:ext>
            </a:extLst>
          </p:cNvPr>
          <p:cNvSpPr>
            <a:spLocks noGrp="1"/>
          </p:cNvSpPr>
          <p:nvPr>
            <p:ph type="title"/>
          </p:nvPr>
        </p:nvSpPr>
        <p:spPr/>
        <p:txBody>
          <a:bodyPr/>
          <a:lstStyle/>
          <a:p>
            <a:r>
              <a:rPr lang="ja-JP" altLang="en-US" dirty="0"/>
              <a:t>実験結果</a:t>
            </a:r>
            <a:endParaRPr lang="en-US" dirty="0"/>
          </a:p>
        </p:txBody>
      </p:sp>
      <p:sp>
        <p:nvSpPr>
          <p:cNvPr id="3" name="コンテンツ プレースホルダー 2">
            <a:extLst>
              <a:ext uri="{FF2B5EF4-FFF2-40B4-BE49-F238E27FC236}">
                <a16:creationId xmlns:a16="http://schemas.microsoft.com/office/drawing/2014/main" id="{028FFD43-BC57-4078-8AEB-08EF5D139CC6}"/>
              </a:ext>
            </a:extLst>
          </p:cNvPr>
          <p:cNvSpPr>
            <a:spLocks noGrp="1"/>
          </p:cNvSpPr>
          <p:nvPr>
            <p:ph idx="1"/>
          </p:nvPr>
        </p:nvSpPr>
        <p:spPr>
          <a:xfrm>
            <a:off x="628650" y="4011040"/>
            <a:ext cx="7886700" cy="2279911"/>
          </a:xfrm>
        </p:spPr>
        <p:txBody>
          <a:bodyPr/>
          <a:lstStyle/>
          <a:p>
            <a:pPr marL="0" indent="0">
              <a:buNone/>
            </a:pPr>
            <a:endParaRPr lang="en-US" altLang="ja-JP" dirty="0"/>
          </a:p>
          <a:p>
            <a:endParaRPr lang="en-US" dirty="0"/>
          </a:p>
        </p:txBody>
      </p:sp>
      <p:sp>
        <p:nvSpPr>
          <p:cNvPr id="6" name="スライド番号プレースホルダー 5">
            <a:extLst>
              <a:ext uri="{FF2B5EF4-FFF2-40B4-BE49-F238E27FC236}">
                <a16:creationId xmlns:a16="http://schemas.microsoft.com/office/drawing/2014/main" id="{E6AD89FF-FCA8-40D5-BC55-395B0A12437F}"/>
              </a:ext>
            </a:extLst>
          </p:cNvPr>
          <p:cNvSpPr>
            <a:spLocks noGrp="1"/>
          </p:cNvSpPr>
          <p:nvPr>
            <p:ph type="sldNum" sz="quarter" idx="12"/>
          </p:nvPr>
        </p:nvSpPr>
        <p:spPr/>
        <p:txBody>
          <a:bodyPr/>
          <a:lstStyle/>
          <a:p>
            <a:fld id="{6CC31726-32D1-4B8E-A9C7-6F5CE3C746E8}" type="slidenum">
              <a:rPr lang="en-US" smtClean="0"/>
              <a:t>38</a:t>
            </a:fld>
            <a:endParaRPr lang="en-US" dirty="0"/>
          </a:p>
        </p:txBody>
      </p:sp>
      <p:sp>
        <p:nvSpPr>
          <p:cNvPr id="20" name="コンテンツ プレースホルダー 2">
            <a:extLst>
              <a:ext uri="{FF2B5EF4-FFF2-40B4-BE49-F238E27FC236}">
                <a16:creationId xmlns:a16="http://schemas.microsoft.com/office/drawing/2014/main" id="{4C7F3A82-43CC-4BC2-B6AB-E3DE19A15687}"/>
              </a:ext>
            </a:extLst>
          </p:cNvPr>
          <p:cNvSpPr txBox="1">
            <a:spLocks/>
          </p:cNvSpPr>
          <p:nvPr/>
        </p:nvSpPr>
        <p:spPr>
          <a:xfrm>
            <a:off x="5833501" y="1559318"/>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9</a:t>
            </a:r>
            <a:r>
              <a:rPr lang="ja-JP" altLang="en-US" sz="2400" dirty="0"/>
              <a:t>次多項式</a:t>
            </a:r>
            <a:endParaRPr lang="en-US" sz="2400" dirty="0"/>
          </a:p>
        </p:txBody>
      </p:sp>
      <p:sp>
        <p:nvSpPr>
          <p:cNvPr id="21" name="コンテンツ プレースホルダー 2">
            <a:extLst>
              <a:ext uri="{FF2B5EF4-FFF2-40B4-BE49-F238E27FC236}">
                <a16:creationId xmlns:a16="http://schemas.microsoft.com/office/drawing/2014/main" id="{2F4D9991-CC78-4C7D-BFBD-9D6974C66E23}"/>
              </a:ext>
            </a:extLst>
          </p:cNvPr>
          <p:cNvSpPr txBox="1">
            <a:spLocks/>
          </p:cNvSpPr>
          <p:nvPr/>
        </p:nvSpPr>
        <p:spPr>
          <a:xfrm>
            <a:off x="5833501" y="3646864"/>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3</a:t>
            </a:r>
            <a:r>
              <a:rPr lang="ja-JP" altLang="en-US" sz="2400" dirty="0"/>
              <a:t>次多項式</a:t>
            </a:r>
            <a:endParaRPr lang="en-US" sz="2400" dirty="0"/>
          </a:p>
        </p:txBody>
      </p:sp>
      <p:sp>
        <p:nvSpPr>
          <p:cNvPr id="22" name="コンテンツ プレースホルダー 2">
            <a:extLst>
              <a:ext uri="{FF2B5EF4-FFF2-40B4-BE49-F238E27FC236}">
                <a16:creationId xmlns:a16="http://schemas.microsoft.com/office/drawing/2014/main" id="{FE6E29A3-405A-48EB-82B0-0FB13C7F9497}"/>
              </a:ext>
            </a:extLst>
          </p:cNvPr>
          <p:cNvSpPr txBox="1">
            <a:spLocks/>
          </p:cNvSpPr>
          <p:nvPr/>
        </p:nvSpPr>
        <p:spPr>
          <a:xfrm>
            <a:off x="5854913" y="5628000"/>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2</a:t>
            </a:r>
            <a:r>
              <a:rPr lang="ja-JP" altLang="en-US" sz="2400" dirty="0"/>
              <a:t>次多項式</a:t>
            </a:r>
            <a:endParaRPr lang="en-US" sz="2400" dirty="0"/>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5565643-A576-46F4-B75C-A10154A659B0}"/>
                  </a:ext>
                </a:extLst>
              </p:cNvPr>
              <p:cNvSpPr/>
              <p:nvPr/>
            </p:nvSpPr>
            <p:spPr>
              <a:xfrm>
                <a:off x="6679296" y="735776"/>
                <a:ext cx="1254446" cy="369332"/>
              </a:xfrm>
              <a:prstGeom prst="rect">
                <a:avLst/>
              </a:prstGeom>
            </p:spPr>
            <p:txBody>
              <a:bodyPr wrap="none">
                <a:spAutoFit/>
              </a:bodyPr>
              <a:lstStyle/>
              <a:p>
                <a:r>
                  <a:rPr lang="en-US" altLang="ja-JP" dirty="0"/>
                  <a:t> </a:t>
                </a:r>
                <a14:m>
                  <m:oMath xmlns:m="http://schemas.openxmlformats.org/officeDocument/2006/math">
                    <m:r>
                      <m:rPr>
                        <m:sty m:val="p"/>
                      </m:rPr>
                      <a:rPr lang="el-GR" altLang="ja-JP" i="1">
                        <a:latin typeface="Cambria Math" panose="02040503050406030204" pitchFamily="18" charset="0"/>
                        <a:ea typeface="Cambria Math" panose="02040503050406030204" pitchFamily="18" charset="0"/>
                      </a:rPr>
                      <m:t>α</m:t>
                    </m:r>
                    <m:r>
                      <m:rPr>
                        <m:nor/>
                      </m:rPr>
                      <a:rPr lang="en-US" altLang="ja-JP" dirty="0"/>
                      <m:t>=</m:t>
                    </m:r>
                    <m:r>
                      <a:rPr lang="en-US" altLang="ja-JP" i="1">
                        <a:latin typeface="Cambria Math" panose="02040503050406030204" pitchFamily="18" charset="0"/>
                        <a:ea typeface="Cambria Math" panose="02040503050406030204" pitchFamily="18" charset="0"/>
                      </a:rPr>
                      <m:t>1, </m:t>
                    </m:r>
                    <m:r>
                      <a:rPr lang="ja-JP" altLang="en-US" i="1">
                        <a:latin typeface="Cambria Math" panose="02040503050406030204" pitchFamily="18" charset="0"/>
                      </a:rPr>
                      <m:t>𝛽</m:t>
                    </m:r>
                  </m:oMath>
                </a14:m>
                <a:r>
                  <a:rPr lang="en-US" altLang="ja-JP" dirty="0"/>
                  <a:t>=0.5</a:t>
                </a:r>
                <a:endParaRPr lang="en-US" dirty="0"/>
              </a:p>
            </p:txBody>
          </p:sp>
        </mc:Choice>
        <mc:Fallback xmlns="">
          <p:sp>
            <p:nvSpPr>
              <p:cNvPr id="23" name="正方形/長方形 22">
                <a:extLst>
                  <a:ext uri="{FF2B5EF4-FFF2-40B4-BE49-F238E27FC236}">
                    <a16:creationId xmlns:a16="http://schemas.microsoft.com/office/drawing/2014/main" id="{05565643-A576-46F4-B75C-A10154A659B0}"/>
                  </a:ext>
                </a:extLst>
              </p:cNvPr>
              <p:cNvSpPr>
                <a:spLocks noRot="1" noChangeAspect="1" noMove="1" noResize="1" noEditPoints="1" noAdjustHandles="1" noChangeArrowheads="1" noChangeShapeType="1" noTextEdit="1"/>
              </p:cNvSpPr>
              <p:nvPr/>
            </p:nvSpPr>
            <p:spPr>
              <a:xfrm>
                <a:off x="6679296" y="735776"/>
                <a:ext cx="1254446" cy="369332"/>
              </a:xfrm>
              <a:prstGeom prst="rect">
                <a:avLst/>
              </a:prstGeom>
              <a:blipFill>
                <a:blip r:embed="rId5"/>
                <a:stretch>
                  <a:fillRect t="-10000" r="-3902" b="-26667"/>
                </a:stretch>
              </a:blipFill>
            </p:spPr>
            <p:txBody>
              <a:bodyPr/>
              <a:lstStyle/>
              <a:p>
                <a:r>
                  <a:rPr lang="en-US">
                    <a:noFill/>
                  </a:rPr>
                  <a:t> </a:t>
                </a:r>
              </a:p>
            </p:txBody>
          </p:sp>
        </mc:Fallback>
      </mc:AlternateContent>
    </p:spTree>
    <p:extLst>
      <p:ext uri="{BB962C8B-B14F-4D97-AF65-F5344CB8AC3E}">
        <p14:creationId xmlns:p14="http://schemas.microsoft.com/office/powerpoint/2010/main" val="68312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F88035-E621-4325-B744-7D4A13FA7082}"/>
              </a:ext>
            </a:extLst>
          </p:cNvPr>
          <p:cNvSpPr>
            <a:spLocks noGrp="1"/>
          </p:cNvSpPr>
          <p:nvPr>
            <p:ph type="title"/>
          </p:nvPr>
        </p:nvSpPr>
        <p:spPr/>
        <p:txBody>
          <a:bodyPr/>
          <a:lstStyle/>
          <a:p>
            <a:r>
              <a:rPr lang="ja-JP" altLang="en-US" dirty="0"/>
              <a:t>まとめ</a:t>
            </a:r>
            <a:endParaRPr lang="en-US" dirty="0"/>
          </a:p>
        </p:txBody>
      </p:sp>
      <p:sp>
        <p:nvSpPr>
          <p:cNvPr id="3" name="コンテンツ プレースホルダー 2">
            <a:extLst>
              <a:ext uri="{FF2B5EF4-FFF2-40B4-BE49-F238E27FC236}">
                <a16:creationId xmlns:a16="http://schemas.microsoft.com/office/drawing/2014/main" id="{8E456AC6-8896-425B-BE31-E84A050E36C9}"/>
              </a:ext>
            </a:extLst>
          </p:cNvPr>
          <p:cNvSpPr>
            <a:spLocks noGrp="1"/>
          </p:cNvSpPr>
          <p:nvPr>
            <p:ph idx="1"/>
          </p:nvPr>
        </p:nvSpPr>
        <p:spPr/>
        <p:txBody>
          <a:bodyPr/>
          <a:lstStyle/>
          <a:p>
            <a:r>
              <a:rPr lang="ja-JP" altLang="en-US" dirty="0"/>
              <a:t>線形代数の復習</a:t>
            </a:r>
            <a:endParaRPr lang="en-US" altLang="ja-JP" dirty="0"/>
          </a:p>
          <a:p>
            <a:r>
              <a:rPr lang="ja-JP" altLang="en-US" dirty="0"/>
              <a:t>スクラッチ実装したものが本当にあっているかを</a:t>
            </a:r>
            <a:r>
              <a:rPr lang="en-US" altLang="ja-JP" dirty="0" err="1"/>
              <a:t>sklearn</a:t>
            </a:r>
            <a:r>
              <a:rPr lang="ja-JP" altLang="en-US" dirty="0"/>
              <a:t>等を用いて検証する</a:t>
            </a:r>
            <a:endParaRPr lang="en-US" altLang="ja-JP" dirty="0"/>
          </a:p>
          <a:p>
            <a:endParaRPr lang="en-US" dirty="0"/>
          </a:p>
        </p:txBody>
      </p:sp>
      <p:sp>
        <p:nvSpPr>
          <p:cNvPr id="4" name="スライド番号プレースホルダー 3">
            <a:extLst>
              <a:ext uri="{FF2B5EF4-FFF2-40B4-BE49-F238E27FC236}">
                <a16:creationId xmlns:a16="http://schemas.microsoft.com/office/drawing/2014/main" id="{22810BE4-CC58-48A4-98A5-E3084B6BE775}"/>
              </a:ext>
            </a:extLst>
          </p:cNvPr>
          <p:cNvSpPr>
            <a:spLocks noGrp="1"/>
          </p:cNvSpPr>
          <p:nvPr>
            <p:ph type="sldNum" sz="quarter" idx="12"/>
          </p:nvPr>
        </p:nvSpPr>
        <p:spPr/>
        <p:txBody>
          <a:bodyPr/>
          <a:lstStyle/>
          <a:p>
            <a:fld id="{6CC31726-32D1-4B8E-A9C7-6F5CE3C746E8}" type="slidenum">
              <a:rPr lang="en-US" smtClean="0"/>
              <a:t>39</a:t>
            </a:fld>
            <a:endParaRPr lang="en-US" dirty="0"/>
          </a:p>
        </p:txBody>
      </p:sp>
    </p:spTree>
    <p:extLst>
      <p:ext uri="{BB962C8B-B14F-4D97-AF65-F5344CB8AC3E}">
        <p14:creationId xmlns:p14="http://schemas.microsoft.com/office/powerpoint/2010/main" val="360155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3287BC-18E8-42B8-ACC8-429746842216}"/>
              </a:ext>
            </a:extLst>
          </p:cNvPr>
          <p:cNvSpPr>
            <a:spLocks noGrp="1"/>
          </p:cNvSpPr>
          <p:nvPr>
            <p:ph type="title"/>
          </p:nvPr>
        </p:nvSpPr>
        <p:spPr/>
        <p:txBody>
          <a:bodyPr/>
          <a:lstStyle/>
          <a:p>
            <a:r>
              <a:rPr lang="en-US" altLang="ja-JP" dirty="0"/>
              <a:t>Git &amp; </a:t>
            </a:r>
            <a:r>
              <a:rPr lang="en-US" altLang="ja-JP" dirty="0" err="1"/>
              <a:t>Github</a:t>
            </a:r>
            <a:endParaRPr lang="en-US" dirty="0"/>
          </a:p>
        </p:txBody>
      </p:sp>
      <p:sp>
        <p:nvSpPr>
          <p:cNvPr id="3" name="コンテンツ プレースホルダー 2">
            <a:extLst>
              <a:ext uri="{FF2B5EF4-FFF2-40B4-BE49-F238E27FC236}">
                <a16:creationId xmlns:a16="http://schemas.microsoft.com/office/drawing/2014/main" id="{1E4A8A21-C5E9-4F8D-9C4A-03C4CD70DC18}"/>
              </a:ext>
            </a:extLst>
          </p:cNvPr>
          <p:cNvSpPr>
            <a:spLocks noGrp="1"/>
          </p:cNvSpPr>
          <p:nvPr>
            <p:ph idx="1"/>
          </p:nvPr>
        </p:nvSpPr>
        <p:spPr>
          <a:xfrm>
            <a:off x="628650" y="5628640"/>
            <a:ext cx="7886700" cy="1145021"/>
          </a:xfrm>
        </p:spPr>
        <p:txBody>
          <a:bodyPr>
            <a:normAutofit/>
          </a:bodyPr>
          <a:lstStyle/>
          <a:p>
            <a:r>
              <a:rPr lang="ja-JP" altLang="en-US" sz="2400" dirty="0"/>
              <a:t>最低限だけれど，意識せずに使えるようになった．</a:t>
            </a:r>
            <a:endParaRPr lang="en-US" altLang="ja-JP" sz="2400" dirty="0"/>
          </a:p>
          <a:p>
            <a:r>
              <a:rPr lang="ja-JP" altLang="en-US" sz="2400" dirty="0"/>
              <a:t>失敗してよい環境で，練習できてよかった．</a:t>
            </a:r>
            <a:endParaRPr lang="en-US" sz="2400" dirty="0"/>
          </a:p>
        </p:txBody>
      </p:sp>
      <p:pic>
        <p:nvPicPr>
          <p:cNvPr id="4" name="図 3">
            <a:extLst>
              <a:ext uri="{FF2B5EF4-FFF2-40B4-BE49-F238E27FC236}">
                <a16:creationId xmlns:a16="http://schemas.microsoft.com/office/drawing/2014/main" id="{49F6CAE7-6371-4DF7-92F7-3C9463F6BEE5}"/>
              </a:ext>
            </a:extLst>
          </p:cNvPr>
          <p:cNvPicPr>
            <a:picLocks noChangeAspect="1"/>
          </p:cNvPicPr>
          <p:nvPr/>
        </p:nvPicPr>
        <p:blipFill>
          <a:blip r:embed="rId2"/>
          <a:stretch>
            <a:fillRect/>
          </a:stretch>
        </p:blipFill>
        <p:spPr>
          <a:xfrm>
            <a:off x="0" y="897679"/>
            <a:ext cx="9144000" cy="3304864"/>
          </a:xfrm>
          <a:prstGeom prst="rect">
            <a:avLst/>
          </a:prstGeom>
        </p:spPr>
      </p:pic>
      <p:sp>
        <p:nvSpPr>
          <p:cNvPr id="6" name="スライド番号プレースホルダー 5">
            <a:extLst>
              <a:ext uri="{FF2B5EF4-FFF2-40B4-BE49-F238E27FC236}">
                <a16:creationId xmlns:a16="http://schemas.microsoft.com/office/drawing/2014/main" id="{3E9B0CBD-2AA7-4206-919A-806CEE452486}"/>
              </a:ext>
            </a:extLst>
          </p:cNvPr>
          <p:cNvSpPr>
            <a:spLocks noGrp="1"/>
          </p:cNvSpPr>
          <p:nvPr>
            <p:ph type="sldNum" sz="quarter" idx="12"/>
          </p:nvPr>
        </p:nvSpPr>
        <p:spPr/>
        <p:txBody>
          <a:bodyPr/>
          <a:lstStyle/>
          <a:p>
            <a:fld id="{6CC31726-32D1-4B8E-A9C7-6F5CE3C746E8}" type="slidenum">
              <a:rPr lang="en-US" smtClean="0"/>
              <a:t>4</a:t>
            </a:fld>
            <a:endParaRPr lang="en-US" dirty="0"/>
          </a:p>
        </p:txBody>
      </p:sp>
      <p:pic>
        <p:nvPicPr>
          <p:cNvPr id="3074" name="Picture 2" descr="ãgithubãã®ç»åæ¤ç´¢çµæ">
            <a:extLst>
              <a:ext uri="{FF2B5EF4-FFF2-40B4-BE49-F238E27FC236}">
                <a16:creationId xmlns:a16="http://schemas.microsoft.com/office/drawing/2014/main" id="{3DBC5407-8DBB-4049-86A3-7EEFB87AE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038" y="4067073"/>
            <a:ext cx="4572001" cy="16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2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B14959-AD06-484A-A823-220AB485FB0D}"/>
              </a:ext>
            </a:extLst>
          </p:cNvPr>
          <p:cNvSpPr>
            <a:spLocks noGrp="1"/>
          </p:cNvSpPr>
          <p:nvPr>
            <p:ph type="title"/>
          </p:nvPr>
        </p:nvSpPr>
        <p:spPr/>
        <p:txBody>
          <a:bodyPr/>
          <a:lstStyle/>
          <a:p>
            <a:r>
              <a:rPr lang="en-US" altLang="ja-JP" dirty="0"/>
              <a:t>Git &amp; </a:t>
            </a:r>
            <a:r>
              <a:rPr lang="en-US" altLang="ja-JP" dirty="0" err="1"/>
              <a:t>Github</a:t>
            </a:r>
            <a:endParaRPr lang="en-US" dirty="0"/>
          </a:p>
        </p:txBody>
      </p:sp>
      <p:sp>
        <p:nvSpPr>
          <p:cNvPr id="5" name="コンテンツ プレースホルダー 2">
            <a:extLst>
              <a:ext uri="{FF2B5EF4-FFF2-40B4-BE49-F238E27FC236}">
                <a16:creationId xmlns:a16="http://schemas.microsoft.com/office/drawing/2014/main" id="{26BF8EAE-8A24-4EB4-B9B6-603EE0716622}"/>
              </a:ext>
            </a:extLst>
          </p:cNvPr>
          <p:cNvSpPr txBox="1">
            <a:spLocks/>
          </p:cNvSpPr>
          <p:nvPr/>
        </p:nvSpPr>
        <p:spPr>
          <a:xfrm>
            <a:off x="628650" y="5246704"/>
            <a:ext cx="7886700" cy="958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作業に透明性ができた</a:t>
            </a:r>
            <a:endParaRPr lang="en-US" altLang="ja-JP" sz="2400" dirty="0"/>
          </a:p>
          <a:p>
            <a:r>
              <a:rPr lang="ja-JP" altLang="en-US" sz="2400" dirty="0"/>
              <a:t>周りの進捗も意識するようになった</a:t>
            </a:r>
            <a:endParaRPr lang="en-US" sz="2400" dirty="0"/>
          </a:p>
        </p:txBody>
      </p:sp>
      <p:sp>
        <p:nvSpPr>
          <p:cNvPr id="7" name="スライド番号プレースホルダー 6">
            <a:extLst>
              <a:ext uri="{FF2B5EF4-FFF2-40B4-BE49-F238E27FC236}">
                <a16:creationId xmlns:a16="http://schemas.microsoft.com/office/drawing/2014/main" id="{C0240B8C-563E-4DEF-A315-F0E8B9E4B347}"/>
              </a:ext>
            </a:extLst>
          </p:cNvPr>
          <p:cNvSpPr>
            <a:spLocks noGrp="1"/>
          </p:cNvSpPr>
          <p:nvPr>
            <p:ph type="sldNum" sz="quarter" idx="12"/>
          </p:nvPr>
        </p:nvSpPr>
        <p:spPr/>
        <p:txBody>
          <a:bodyPr/>
          <a:lstStyle/>
          <a:p>
            <a:fld id="{6CC31726-32D1-4B8E-A9C7-6F5CE3C746E8}" type="slidenum">
              <a:rPr lang="en-US" smtClean="0"/>
              <a:t>5</a:t>
            </a:fld>
            <a:endParaRPr lang="en-US" dirty="0"/>
          </a:p>
        </p:txBody>
      </p:sp>
      <p:pic>
        <p:nvPicPr>
          <p:cNvPr id="11" name="コンテンツ プレースホルダー 10">
            <a:extLst>
              <a:ext uri="{FF2B5EF4-FFF2-40B4-BE49-F238E27FC236}">
                <a16:creationId xmlns:a16="http://schemas.microsoft.com/office/drawing/2014/main" id="{04C79D9A-E6A1-482B-988C-46CD0B1A1FCF}"/>
              </a:ext>
            </a:extLst>
          </p:cNvPr>
          <p:cNvPicPr>
            <a:picLocks noGrp="1" noChangeAspect="1"/>
          </p:cNvPicPr>
          <p:nvPr>
            <p:ph idx="1"/>
          </p:nvPr>
        </p:nvPicPr>
        <p:blipFill>
          <a:blip r:embed="rId2"/>
          <a:stretch>
            <a:fillRect/>
          </a:stretch>
        </p:blipFill>
        <p:spPr>
          <a:xfrm>
            <a:off x="628650" y="1024851"/>
            <a:ext cx="7886700" cy="3844686"/>
          </a:xfrm>
          <a:prstGeom prst="rect">
            <a:avLst/>
          </a:prstGeom>
        </p:spPr>
      </p:pic>
    </p:spTree>
    <p:extLst>
      <p:ext uri="{BB962C8B-B14F-4D97-AF65-F5344CB8AC3E}">
        <p14:creationId xmlns:p14="http://schemas.microsoft.com/office/powerpoint/2010/main" val="373464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B76D10-1A3C-4C47-96C6-4BC97719C833}"/>
              </a:ext>
            </a:extLst>
          </p:cNvPr>
          <p:cNvSpPr>
            <a:spLocks noGrp="1"/>
          </p:cNvSpPr>
          <p:nvPr>
            <p:ph type="title"/>
          </p:nvPr>
        </p:nvSpPr>
        <p:spPr/>
        <p:txBody>
          <a:bodyPr>
            <a:normAutofit/>
          </a:bodyPr>
          <a:lstStyle/>
          <a:p>
            <a:r>
              <a:rPr lang="ja-JP" altLang="en-US" dirty="0"/>
              <a:t>前処理（ビギナー＆常人）</a:t>
            </a:r>
            <a:endParaRPr lang="en-US" dirty="0"/>
          </a:p>
        </p:txBody>
      </p:sp>
      <p:sp>
        <p:nvSpPr>
          <p:cNvPr id="3" name="コンテンツ プレースホルダー 2">
            <a:extLst>
              <a:ext uri="{FF2B5EF4-FFF2-40B4-BE49-F238E27FC236}">
                <a16:creationId xmlns:a16="http://schemas.microsoft.com/office/drawing/2014/main" id="{DFE638D6-9910-4F09-B68D-38BBEC641F7B}"/>
              </a:ext>
            </a:extLst>
          </p:cNvPr>
          <p:cNvSpPr>
            <a:spLocks noGrp="1"/>
          </p:cNvSpPr>
          <p:nvPr>
            <p:ph idx="1"/>
          </p:nvPr>
        </p:nvSpPr>
        <p:spPr/>
        <p:txBody>
          <a:bodyPr>
            <a:normAutofit/>
          </a:bodyPr>
          <a:lstStyle/>
          <a:p>
            <a:r>
              <a:rPr lang="ja-JP" altLang="en-US" sz="2400" dirty="0"/>
              <a:t>獲得スキルセット</a:t>
            </a:r>
            <a:endParaRPr lang="en-US" altLang="ja-JP" sz="2200" dirty="0"/>
          </a:p>
          <a:p>
            <a:pPr lvl="1"/>
            <a:r>
              <a:rPr lang="ja-JP" altLang="en-US" sz="2000" dirty="0"/>
              <a:t>平均０，分散１に標準化できる</a:t>
            </a:r>
            <a:endParaRPr lang="en-US" altLang="ja-JP" sz="2000" dirty="0"/>
          </a:p>
          <a:p>
            <a:pPr lvl="1"/>
            <a:r>
              <a:rPr lang="ja-JP" altLang="en-US" sz="2000" dirty="0"/>
              <a:t>任意のデータセットデータを使える</a:t>
            </a:r>
            <a:endParaRPr lang="en-US" altLang="ja-JP" sz="2000" dirty="0"/>
          </a:p>
          <a:p>
            <a:pPr lvl="1"/>
            <a:r>
              <a:rPr lang="ja-JP" altLang="en-US" sz="2000" dirty="0"/>
              <a:t>タスクに応じて適切なデータセットを調べられる</a:t>
            </a:r>
            <a:endParaRPr lang="en-US" altLang="ja-JP" sz="2000" dirty="0"/>
          </a:p>
          <a:p>
            <a:pPr lvl="1"/>
            <a:r>
              <a:rPr lang="ja-JP" altLang="en-US" sz="2000" dirty="0"/>
              <a:t>標準的な形式のファイルを読み込める</a:t>
            </a:r>
            <a:endParaRPr lang="en-US" altLang="ja-JP" sz="2000" dirty="0"/>
          </a:p>
          <a:p>
            <a:endParaRPr lang="en-US" altLang="ja-JP" sz="2400" dirty="0"/>
          </a:p>
          <a:p>
            <a:r>
              <a:rPr lang="ja-JP" altLang="en-US" sz="2400" dirty="0"/>
              <a:t>データセット</a:t>
            </a:r>
            <a:endParaRPr lang="en-US" altLang="ja-JP" sz="2400" dirty="0"/>
          </a:p>
          <a:p>
            <a:pPr lvl="1"/>
            <a:r>
              <a:rPr lang="en-US" altLang="ja-JP" sz="2000" dirty="0" err="1"/>
              <a:t>sklearn</a:t>
            </a:r>
            <a:r>
              <a:rPr lang="ja-JP" altLang="en-US" sz="2000" dirty="0"/>
              <a:t>のデータセット</a:t>
            </a:r>
            <a:endParaRPr lang="en-US" altLang="ja-JP" sz="2000" dirty="0"/>
          </a:p>
          <a:p>
            <a:pPr lvl="2"/>
            <a:r>
              <a:rPr lang="en-US" altLang="ja-JP" dirty="0"/>
              <a:t>Iris</a:t>
            </a:r>
          </a:p>
          <a:p>
            <a:pPr lvl="2"/>
            <a:r>
              <a:rPr lang="en-US" altLang="ja-JP" dirty="0"/>
              <a:t>Wine</a:t>
            </a:r>
          </a:p>
          <a:p>
            <a:pPr lvl="2"/>
            <a:r>
              <a:rPr lang="en-US" altLang="ja-JP" dirty="0"/>
              <a:t>Boston</a:t>
            </a:r>
          </a:p>
          <a:p>
            <a:pPr lvl="1"/>
            <a:r>
              <a:rPr lang="en-US" altLang="ja-JP" sz="2000" dirty="0"/>
              <a:t>UCI</a:t>
            </a:r>
            <a:r>
              <a:rPr lang="ja-JP" altLang="en-US" sz="2000" dirty="0"/>
              <a:t>レポジトリ</a:t>
            </a:r>
            <a:endParaRPr lang="en-US" altLang="ja-JP" sz="2000" dirty="0"/>
          </a:p>
          <a:p>
            <a:pPr lvl="2"/>
            <a:r>
              <a:rPr lang="en-US" altLang="ja-JP" dirty="0"/>
              <a:t>Adult</a:t>
            </a:r>
          </a:p>
          <a:p>
            <a:pPr lvl="2"/>
            <a:r>
              <a:rPr lang="en-US" altLang="ja-JP" dirty="0"/>
              <a:t>Wine</a:t>
            </a:r>
          </a:p>
          <a:p>
            <a:endParaRPr lang="en-US" dirty="0"/>
          </a:p>
        </p:txBody>
      </p:sp>
      <p:sp>
        <p:nvSpPr>
          <p:cNvPr id="4" name="スライド番号プレースホルダー 3">
            <a:extLst>
              <a:ext uri="{FF2B5EF4-FFF2-40B4-BE49-F238E27FC236}">
                <a16:creationId xmlns:a16="http://schemas.microsoft.com/office/drawing/2014/main" id="{B5BAB84A-3CC6-4E97-83B5-678B00AAC3E6}"/>
              </a:ext>
            </a:extLst>
          </p:cNvPr>
          <p:cNvSpPr>
            <a:spLocks noGrp="1"/>
          </p:cNvSpPr>
          <p:nvPr>
            <p:ph type="sldNum" sz="quarter" idx="12"/>
          </p:nvPr>
        </p:nvSpPr>
        <p:spPr/>
        <p:txBody>
          <a:bodyPr/>
          <a:lstStyle/>
          <a:p>
            <a:fld id="{6CC31726-32D1-4B8E-A9C7-6F5CE3C746E8}" type="slidenum">
              <a:rPr lang="en-US" smtClean="0"/>
              <a:t>6</a:t>
            </a:fld>
            <a:endParaRPr lang="en-US" dirty="0"/>
          </a:p>
        </p:txBody>
      </p:sp>
      <p:sp>
        <p:nvSpPr>
          <p:cNvPr id="8" name="正方形/長方形 7">
            <a:extLst>
              <a:ext uri="{FF2B5EF4-FFF2-40B4-BE49-F238E27FC236}">
                <a16:creationId xmlns:a16="http://schemas.microsoft.com/office/drawing/2014/main" id="{59221192-F55B-4EBD-B928-15DCADB7B799}"/>
              </a:ext>
            </a:extLst>
          </p:cNvPr>
          <p:cNvSpPr/>
          <p:nvPr/>
        </p:nvSpPr>
        <p:spPr>
          <a:xfrm>
            <a:off x="4101212" y="1293098"/>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9DA92550-0369-424C-AB48-7DE473046D2B}"/>
              </a:ext>
            </a:extLst>
          </p:cNvPr>
          <p:cNvSpPr/>
          <p:nvPr/>
        </p:nvSpPr>
        <p:spPr>
          <a:xfrm>
            <a:off x="4572000" y="1603223"/>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26B8F6EB-DA53-4A1F-8C4F-7F4B01C7CED4}"/>
              </a:ext>
            </a:extLst>
          </p:cNvPr>
          <p:cNvSpPr/>
          <p:nvPr/>
        </p:nvSpPr>
        <p:spPr>
          <a:xfrm>
            <a:off x="6096000" y="198992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C36A5390-5AF9-4AB9-B50C-7BBD833C81FF}"/>
              </a:ext>
            </a:extLst>
          </p:cNvPr>
          <p:cNvSpPr/>
          <p:nvPr/>
        </p:nvSpPr>
        <p:spPr>
          <a:xfrm>
            <a:off x="4846320" y="232512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284225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DBFEE-9D13-4BE1-87EB-82557468E12E}"/>
              </a:ext>
            </a:extLst>
          </p:cNvPr>
          <p:cNvSpPr>
            <a:spLocks noGrp="1"/>
          </p:cNvSpPr>
          <p:nvPr>
            <p:ph type="title"/>
          </p:nvPr>
        </p:nvSpPr>
        <p:spPr/>
        <p:txBody>
          <a:bodyPr/>
          <a:lstStyle/>
          <a:p>
            <a:r>
              <a:rPr lang="ja-JP" altLang="en-US" dirty="0"/>
              <a:t>前処理（ビギナー＆常人）</a:t>
            </a:r>
            <a:endParaRPr lang="en-US" dirty="0"/>
          </a:p>
        </p:txBody>
      </p:sp>
      <p:sp>
        <p:nvSpPr>
          <p:cNvPr id="3" name="コンテンツ プレースホルダー 2">
            <a:extLst>
              <a:ext uri="{FF2B5EF4-FFF2-40B4-BE49-F238E27FC236}">
                <a16:creationId xmlns:a16="http://schemas.microsoft.com/office/drawing/2014/main" id="{DCF753B0-5D5A-4984-B946-353971C3DF41}"/>
              </a:ext>
            </a:extLst>
          </p:cNvPr>
          <p:cNvSpPr>
            <a:spLocks noGrp="1"/>
          </p:cNvSpPr>
          <p:nvPr>
            <p:ph idx="1"/>
          </p:nvPr>
        </p:nvSpPr>
        <p:spPr>
          <a:xfrm>
            <a:off x="628650" y="1025832"/>
            <a:ext cx="7886700" cy="3331837"/>
          </a:xfrm>
        </p:spPr>
        <p:txBody>
          <a:bodyPr>
            <a:normAutofit/>
          </a:bodyPr>
          <a:lstStyle/>
          <a:p>
            <a:r>
              <a:rPr lang="ja-JP" altLang="en-US" sz="2000" dirty="0"/>
              <a:t>正規化</a:t>
            </a:r>
            <a:endParaRPr lang="en-US" altLang="ja-JP" sz="2000" dirty="0"/>
          </a:p>
          <a:p>
            <a:r>
              <a:rPr lang="ja-JP" altLang="en-US" sz="2000" dirty="0"/>
              <a:t>標準化</a:t>
            </a:r>
            <a:endParaRPr lang="en-US" altLang="ja-JP" sz="2000" dirty="0"/>
          </a:p>
          <a:p>
            <a:r>
              <a:rPr lang="ja-JP" altLang="en-US" sz="2000" dirty="0"/>
              <a:t>バイナリ化</a:t>
            </a:r>
            <a:endParaRPr lang="en-US" altLang="ja-JP" sz="2000" dirty="0"/>
          </a:p>
          <a:p>
            <a:r>
              <a:rPr lang="en-US" altLang="ja-JP" sz="2000" dirty="0"/>
              <a:t>One</a:t>
            </a:r>
            <a:r>
              <a:rPr lang="ja-JP" altLang="en-US" sz="2000" dirty="0"/>
              <a:t> </a:t>
            </a:r>
            <a:r>
              <a:rPr lang="en-US" altLang="ja-JP" sz="2000" dirty="0"/>
              <a:t>Hot</a:t>
            </a:r>
            <a:r>
              <a:rPr lang="ja-JP" altLang="en-US" sz="2000" dirty="0"/>
              <a:t> </a:t>
            </a:r>
            <a:r>
              <a:rPr lang="en-US" altLang="ja-JP" sz="2000" dirty="0"/>
              <a:t>Encoding</a:t>
            </a:r>
          </a:p>
          <a:p>
            <a:r>
              <a:rPr lang="en-US" sz="2000" dirty="0"/>
              <a:t>Label Encoding</a:t>
            </a:r>
          </a:p>
          <a:p>
            <a:pPr marL="0" indent="0">
              <a:buNone/>
            </a:pPr>
            <a:r>
              <a:rPr lang="ja-JP" altLang="en-US" sz="2000" dirty="0"/>
              <a:t>など</a:t>
            </a:r>
            <a:endParaRPr lang="en-US" sz="2000" dirty="0"/>
          </a:p>
        </p:txBody>
      </p:sp>
      <p:sp>
        <p:nvSpPr>
          <p:cNvPr id="4" name="スライド番号プレースホルダー 3">
            <a:extLst>
              <a:ext uri="{FF2B5EF4-FFF2-40B4-BE49-F238E27FC236}">
                <a16:creationId xmlns:a16="http://schemas.microsoft.com/office/drawing/2014/main" id="{20118E61-9E44-4DCE-ABA1-2FE21CD44D2E}"/>
              </a:ext>
            </a:extLst>
          </p:cNvPr>
          <p:cNvSpPr>
            <a:spLocks noGrp="1"/>
          </p:cNvSpPr>
          <p:nvPr>
            <p:ph type="sldNum" sz="quarter" idx="12"/>
          </p:nvPr>
        </p:nvSpPr>
        <p:spPr/>
        <p:txBody>
          <a:bodyPr/>
          <a:lstStyle/>
          <a:p>
            <a:fld id="{6CC31726-32D1-4B8E-A9C7-6F5CE3C746E8}" type="slidenum">
              <a:rPr lang="en-US" smtClean="0"/>
              <a:t>7</a:t>
            </a:fld>
            <a:endParaRPr lang="en-US" dirty="0"/>
          </a:p>
        </p:txBody>
      </p:sp>
      <p:pic>
        <p:nvPicPr>
          <p:cNvPr id="6" name="図 5">
            <a:extLst>
              <a:ext uri="{FF2B5EF4-FFF2-40B4-BE49-F238E27FC236}">
                <a16:creationId xmlns:a16="http://schemas.microsoft.com/office/drawing/2014/main" id="{941E5865-7AB0-497F-B6EC-F47F97D0A025}"/>
              </a:ext>
            </a:extLst>
          </p:cNvPr>
          <p:cNvPicPr>
            <a:picLocks noChangeAspect="1"/>
          </p:cNvPicPr>
          <p:nvPr/>
        </p:nvPicPr>
        <p:blipFill>
          <a:blip r:embed="rId2"/>
          <a:stretch>
            <a:fillRect/>
          </a:stretch>
        </p:blipFill>
        <p:spPr>
          <a:xfrm>
            <a:off x="5463949" y="1878465"/>
            <a:ext cx="3540925" cy="2697160"/>
          </a:xfrm>
          <a:prstGeom prst="rect">
            <a:avLst/>
          </a:prstGeom>
        </p:spPr>
      </p:pic>
      <p:pic>
        <p:nvPicPr>
          <p:cNvPr id="7" name="図 6">
            <a:extLst>
              <a:ext uri="{FF2B5EF4-FFF2-40B4-BE49-F238E27FC236}">
                <a16:creationId xmlns:a16="http://schemas.microsoft.com/office/drawing/2014/main" id="{D63DF490-BF55-45E0-801D-E9B8B091238F}"/>
              </a:ext>
            </a:extLst>
          </p:cNvPr>
          <p:cNvPicPr>
            <a:picLocks noChangeAspect="1"/>
          </p:cNvPicPr>
          <p:nvPr/>
        </p:nvPicPr>
        <p:blipFill>
          <a:blip r:embed="rId3"/>
          <a:stretch>
            <a:fillRect/>
          </a:stretch>
        </p:blipFill>
        <p:spPr>
          <a:xfrm>
            <a:off x="2518127" y="2773774"/>
            <a:ext cx="2945822" cy="1887003"/>
          </a:xfrm>
          <a:prstGeom prst="rect">
            <a:avLst/>
          </a:prstGeom>
        </p:spPr>
      </p:pic>
      <p:pic>
        <p:nvPicPr>
          <p:cNvPr id="8" name="図 7">
            <a:extLst>
              <a:ext uri="{FF2B5EF4-FFF2-40B4-BE49-F238E27FC236}">
                <a16:creationId xmlns:a16="http://schemas.microsoft.com/office/drawing/2014/main" id="{AF55A97C-57F3-4114-B7E5-24A0A43072B1}"/>
              </a:ext>
            </a:extLst>
          </p:cNvPr>
          <p:cNvPicPr>
            <a:picLocks noChangeAspect="1"/>
          </p:cNvPicPr>
          <p:nvPr/>
        </p:nvPicPr>
        <p:blipFill>
          <a:blip r:embed="rId4"/>
          <a:stretch>
            <a:fillRect/>
          </a:stretch>
        </p:blipFill>
        <p:spPr>
          <a:xfrm>
            <a:off x="31155" y="4680567"/>
            <a:ext cx="4276685" cy="1968533"/>
          </a:xfrm>
          <a:prstGeom prst="rect">
            <a:avLst/>
          </a:prstGeom>
        </p:spPr>
      </p:pic>
      <p:sp>
        <p:nvSpPr>
          <p:cNvPr id="9" name="タイトル 1">
            <a:extLst>
              <a:ext uri="{FF2B5EF4-FFF2-40B4-BE49-F238E27FC236}">
                <a16:creationId xmlns:a16="http://schemas.microsoft.com/office/drawing/2014/main" id="{4336DF7C-F478-487C-A00A-04121FF4458D}"/>
              </a:ext>
            </a:extLst>
          </p:cNvPr>
          <p:cNvSpPr txBox="1">
            <a:spLocks/>
          </p:cNvSpPr>
          <p:nvPr/>
        </p:nvSpPr>
        <p:spPr>
          <a:xfrm>
            <a:off x="537230" y="6527989"/>
            <a:ext cx="4452920" cy="444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ja-JP" sz="1200" b="1" dirty="0"/>
              <a:t>Iris</a:t>
            </a:r>
            <a:r>
              <a:rPr lang="ja-JP" altLang="en-US" sz="1200" b="1" dirty="0"/>
              <a:t>データを</a:t>
            </a:r>
            <a:r>
              <a:rPr lang="en-US" altLang="ja-JP" sz="1200" b="1" dirty="0"/>
              <a:t>PCA</a:t>
            </a:r>
            <a:r>
              <a:rPr lang="ja-JP" altLang="en-US" sz="1200" b="1" dirty="0"/>
              <a:t>かけたもの（左）普通（右）標準化</a:t>
            </a:r>
            <a:endParaRPr lang="en-US" sz="1200" b="1" dirty="0"/>
          </a:p>
        </p:txBody>
      </p:sp>
      <p:sp>
        <p:nvSpPr>
          <p:cNvPr id="10" name="タイトル 1">
            <a:extLst>
              <a:ext uri="{FF2B5EF4-FFF2-40B4-BE49-F238E27FC236}">
                <a16:creationId xmlns:a16="http://schemas.microsoft.com/office/drawing/2014/main" id="{311BE5E9-6E73-4333-958D-B850812D0E64}"/>
              </a:ext>
            </a:extLst>
          </p:cNvPr>
          <p:cNvSpPr txBox="1">
            <a:spLocks/>
          </p:cNvSpPr>
          <p:nvPr/>
        </p:nvSpPr>
        <p:spPr>
          <a:xfrm>
            <a:off x="4551954" y="6511796"/>
            <a:ext cx="4452920" cy="444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ja-JP" sz="1200" b="1" dirty="0"/>
              <a:t>UCI</a:t>
            </a:r>
            <a:r>
              <a:rPr lang="ja-JP" altLang="en-US" sz="1200" b="1" dirty="0"/>
              <a:t>の</a:t>
            </a:r>
            <a:r>
              <a:rPr lang="en-US" altLang="ja-JP" sz="1200" b="1" dirty="0"/>
              <a:t>wine</a:t>
            </a:r>
            <a:r>
              <a:rPr lang="ja-JP" altLang="en-US" sz="1200" b="1" dirty="0"/>
              <a:t>データに</a:t>
            </a:r>
            <a:r>
              <a:rPr lang="en-US" altLang="ja-JP" sz="1200" b="1" dirty="0"/>
              <a:t>PCA</a:t>
            </a:r>
            <a:r>
              <a:rPr lang="ja-JP" altLang="en-US" sz="1200" b="1" dirty="0"/>
              <a:t>をかけたもの（左）普通（右）標準化</a:t>
            </a:r>
            <a:endParaRPr lang="en-US" sz="1200" b="1" dirty="0"/>
          </a:p>
        </p:txBody>
      </p:sp>
      <p:pic>
        <p:nvPicPr>
          <p:cNvPr id="11" name="図 10">
            <a:extLst>
              <a:ext uri="{FF2B5EF4-FFF2-40B4-BE49-F238E27FC236}">
                <a16:creationId xmlns:a16="http://schemas.microsoft.com/office/drawing/2014/main" id="{203DCD3B-ED5C-4301-A1FC-902BD563D444}"/>
              </a:ext>
            </a:extLst>
          </p:cNvPr>
          <p:cNvPicPr>
            <a:picLocks noChangeAspect="1"/>
          </p:cNvPicPr>
          <p:nvPr/>
        </p:nvPicPr>
        <p:blipFill>
          <a:blip r:embed="rId5"/>
          <a:stretch>
            <a:fillRect/>
          </a:stretch>
        </p:blipFill>
        <p:spPr>
          <a:xfrm>
            <a:off x="4693920" y="4701723"/>
            <a:ext cx="4078922" cy="1818170"/>
          </a:xfrm>
          <a:prstGeom prst="rect">
            <a:avLst/>
          </a:prstGeom>
        </p:spPr>
      </p:pic>
    </p:spTree>
    <p:extLst>
      <p:ext uri="{BB962C8B-B14F-4D97-AF65-F5344CB8AC3E}">
        <p14:creationId xmlns:p14="http://schemas.microsoft.com/office/powerpoint/2010/main" val="19898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64E97-437A-452E-8EF5-0FE4D567CB33}"/>
              </a:ext>
            </a:extLst>
          </p:cNvPr>
          <p:cNvSpPr>
            <a:spLocks noGrp="1"/>
          </p:cNvSpPr>
          <p:nvPr>
            <p:ph type="title"/>
          </p:nvPr>
        </p:nvSpPr>
        <p:spPr/>
        <p:txBody>
          <a:bodyPr/>
          <a:lstStyle/>
          <a:p>
            <a:r>
              <a:rPr lang="ja-JP" altLang="en-US" dirty="0"/>
              <a:t>モデル（ビギナー）</a:t>
            </a:r>
            <a:endParaRPr lang="en-US" dirty="0"/>
          </a:p>
        </p:txBody>
      </p:sp>
      <p:sp>
        <p:nvSpPr>
          <p:cNvPr id="3" name="コンテンツ プレースホルダー 2">
            <a:extLst>
              <a:ext uri="{FF2B5EF4-FFF2-40B4-BE49-F238E27FC236}">
                <a16:creationId xmlns:a16="http://schemas.microsoft.com/office/drawing/2014/main" id="{09D257B9-3DA6-44F7-9240-1FED590B1C44}"/>
              </a:ext>
            </a:extLst>
          </p:cNvPr>
          <p:cNvSpPr>
            <a:spLocks noGrp="1"/>
          </p:cNvSpPr>
          <p:nvPr>
            <p:ph idx="1"/>
          </p:nvPr>
        </p:nvSpPr>
        <p:spPr/>
        <p:txBody>
          <a:bodyPr>
            <a:normAutofit/>
          </a:bodyPr>
          <a:lstStyle/>
          <a:p>
            <a:r>
              <a:rPr lang="ja-JP" altLang="en-US" sz="2400" dirty="0"/>
              <a:t>獲得スキルセット</a:t>
            </a:r>
            <a:endParaRPr lang="en-US" altLang="ja-JP" sz="2400" dirty="0"/>
          </a:p>
          <a:p>
            <a:pPr lvl="1"/>
            <a:r>
              <a:rPr lang="en-US" altLang="ja-JP" sz="2000" dirty="0"/>
              <a:t>iris</a:t>
            </a:r>
            <a:r>
              <a:rPr lang="ja-JP" altLang="en-US" sz="2000" dirty="0"/>
              <a:t>データセットに対して</a:t>
            </a:r>
            <a:r>
              <a:rPr lang="en-US" altLang="ja-JP" sz="2000" dirty="0"/>
              <a:t>PCA</a:t>
            </a:r>
            <a:r>
              <a:rPr lang="ja-JP" altLang="en-US" sz="2000" dirty="0"/>
              <a:t>をかける</a:t>
            </a:r>
          </a:p>
          <a:p>
            <a:pPr lvl="1"/>
            <a:r>
              <a:rPr lang="en-US" altLang="ja-JP" sz="2000" dirty="0"/>
              <a:t>Boston house-prices</a:t>
            </a:r>
            <a:r>
              <a:rPr lang="ja-JP" altLang="en-US" sz="2000" dirty="0"/>
              <a:t>に対して線形回帰を行い予測できる</a:t>
            </a:r>
            <a:endParaRPr lang="en-US" altLang="ja-JP" sz="2000" dirty="0"/>
          </a:p>
          <a:p>
            <a:pPr lvl="1"/>
            <a:endParaRPr lang="en-US" sz="2400" dirty="0"/>
          </a:p>
          <a:p>
            <a:r>
              <a:rPr lang="en-US" sz="2400" dirty="0" err="1"/>
              <a:t>sklearn</a:t>
            </a:r>
            <a:r>
              <a:rPr lang="ja-JP" altLang="en-US" sz="2400" dirty="0"/>
              <a:t>を用いた実装済みモデルの利用</a:t>
            </a:r>
            <a:endParaRPr lang="en-US" altLang="ja-JP" sz="2400" dirty="0"/>
          </a:p>
          <a:p>
            <a:pPr lvl="1"/>
            <a:r>
              <a:rPr lang="ja-JP" altLang="en-US" sz="2000" dirty="0"/>
              <a:t>単回帰</a:t>
            </a:r>
            <a:endParaRPr lang="en-US" altLang="ja-JP" sz="2000" dirty="0"/>
          </a:p>
          <a:p>
            <a:pPr lvl="1"/>
            <a:r>
              <a:rPr lang="en-US" altLang="ja-JP" sz="2000" dirty="0"/>
              <a:t>PCA</a:t>
            </a:r>
            <a:endParaRPr lang="en-US" sz="2000" dirty="0"/>
          </a:p>
        </p:txBody>
      </p:sp>
      <p:pic>
        <p:nvPicPr>
          <p:cNvPr id="4" name="図 3">
            <a:extLst>
              <a:ext uri="{FF2B5EF4-FFF2-40B4-BE49-F238E27FC236}">
                <a16:creationId xmlns:a16="http://schemas.microsoft.com/office/drawing/2014/main" id="{D89E3D27-6DB2-4B91-968B-C7B33152A82B}"/>
              </a:ext>
            </a:extLst>
          </p:cNvPr>
          <p:cNvPicPr>
            <a:picLocks noChangeAspect="1"/>
          </p:cNvPicPr>
          <p:nvPr/>
        </p:nvPicPr>
        <p:blipFill>
          <a:blip r:embed="rId2"/>
          <a:stretch>
            <a:fillRect/>
          </a:stretch>
        </p:blipFill>
        <p:spPr>
          <a:xfrm>
            <a:off x="4093094" y="3968203"/>
            <a:ext cx="5011586" cy="2546268"/>
          </a:xfrm>
          <a:prstGeom prst="rect">
            <a:avLst/>
          </a:prstGeom>
        </p:spPr>
      </p:pic>
      <p:pic>
        <p:nvPicPr>
          <p:cNvPr id="5" name="図 4">
            <a:extLst>
              <a:ext uri="{FF2B5EF4-FFF2-40B4-BE49-F238E27FC236}">
                <a16:creationId xmlns:a16="http://schemas.microsoft.com/office/drawing/2014/main" id="{0FD50882-21D2-4E50-A589-11093A1B1132}"/>
              </a:ext>
            </a:extLst>
          </p:cNvPr>
          <p:cNvPicPr>
            <a:picLocks noChangeAspect="1"/>
          </p:cNvPicPr>
          <p:nvPr/>
        </p:nvPicPr>
        <p:blipFill>
          <a:blip r:embed="rId3"/>
          <a:stretch>
            <a:fillRect/>
          </a:stretch>
        </p:blipFill>
        <p:spPr>
          <a:xfrm>
            <a:off x="266123" y="4158939"/>
            <a:ext cx="3464444" cy="2355532"/>
          </a:xfrm>
          <a:prstGeom prst="rect">
            <a:avLst/>
          </a:prstGeom>
        </p:spPr>
      </p:pic>
      <p:sp>
        <p:nvSpPr>
          <p:cNvPr id="6" name="コンテンツ プレースホルダー 2">
            <a:extLst>
              <a:ext uri="{FF2B5EF4-FFF2-40B4-BE49-F238E27FC236}">
                <a16:creationId xmlns:a16="http://schemas.microsoft.com/office/drawing/2014/main" id="{7E0DF175-8017-405B-A4A4-ED19FA47F361}"/>
              </a:ext>
            </a:extLst>
          </p:cNvPr>
          <p:cNvSpPr txBox="1">
            <a:spLocks/>
          </p:cNvSpPr>
          <p:nvPr/>
        </p:nvSpPr>
        <p:spPr>
          <a:xfrm>
            <a:off x="628650" y="6493824"/>
            <a:ext cx="3156108"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1600" dirty="0"/>
              <a:t>単回帰（</a:t>
            </a:r>
            <a:r>
              <a:rPr lang="en-US" sz="1600" dirty="0"/>
              <a:t>Boston house-prices</a:t>
            </a:r>
            <a:r>
              <a:rPr lang="ja-JP" altLang="en-US" sz="1600" dirty="0"/>
              <a:t>）</a:t>
            </a:r>
            <a:endParaRPr lang="en-US" sz="1600" dirty="0"/>
          </a:p>
        </p:txBody>
      </p:sp>
      <p:sp>
        <p:nvSpPr>
          <p:cNvPr id="7" name="コンテンツ プレースホルダー 2">
            <a:extLst>
              <a:ext uri="{FF2B5EF4-FFF2-40B4-BE49-F238E27FC236}">
                <a16:creationId xmlns:a16="http://schemas.microsoft.com/office/drawing/2014/main" id="{4B97312B-2DDF-45E4-BB3F-2820A7D5CA28}"/>
              </a:ext>
            </a:extLst>
          </p:cNvPr>
          <p:cNvSpPr txBox="1">
            <a:spLocks/>
          </p:cNvSpPr>
          <p:nvPr/>
        </p:nvSpPr>
        <p:spPr>
          <a:xfrm>
            <a:off x="5099050" y="6493823"/>
            <a:ext cx="3156108"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1600" dirty="0"/>
              <a:t>PCA</a:t>
            </a:r>
            <a:r>
              <a:rPr lang="ja-JP" altLang="en-US" sz="1600" dirty="0"/>
              <a:t>（</a:t>
            </a:r>
            <a:r>
              <a:rPr lang="en-US" altLang="ja-JP" sz="1600" dirty="0"/>
              <a:t>iris</a:t>
            </a:r>
            <a:r>
              <a:rPr lang="ja-JP" altLang="en-US" sz="1600" dirty="0"/>
              <a:t>）</a:t>
            </a:r>
            <a:endParaRPr lang="en-US" sz="1600" dirty="0"/>
          </a:p>
        </p:txBody>
      </p:sp>
      <p:sp>
        <p:nvSpPr>
          <p:cNvPr id="8" name="スライド番号プレースホルダー 7">
            <a:extLst>
              <a:ext uri="{FF2B5EF4-FFF2-40B4-BE49-F238E27FC236}">
                <a16:creationId xmlns:a16="http://schemas.microsoft.com/office/drawing/2014/main" id="{83AB98A9-91ED-4C1D-8C57-A9F0E83E048E}"/>
              </a:ext>
            </a:extLst>
          </p:cNvPr>
          <p:cNvSpPr>
            <a:spLocks noGrp="1"/>
          </p:cNvSpPr>
          <p:nvPr>
            <p:ph type="sldNum" sz="quarter" idx="12"/>
          </p:nvPr>
        </p:nvSpPr>
        <p:spPr/>
        <p:txBody>
          <a:bodyPr/>
          <a:lstStyle/>
          <a:p>
            <a:fld id="{6CC31726-32D1-4B8E-A9C7-6F5CE3C746E8}" type="slidenum">
              <a:rPr lang="en-US" smtClean="0"/>
              <a:t>8</a:t>
            </a:fld>
            <a:endParaRPr lang="en-US" dirty="0"/>
          </a:p>
        </p:txBody>
      </p:sp>
      <p:sp>
        <p:nvSpPr>
          <p:cNvPr id="10" name="正方形/長方形 9">
            <a:extLst>
              <a:ext uri="{FF2B5EF4-FFF2-40B4-BE49-F238E27FC236}">
                <a16:creationId xmlns:a16="http://schemas.microsoft.com/office/drawing/2014/main" id="{737134C0-5C11-4CE1-97CB-D1841E2C994A}"/>
              </a:ext>
            </a:extLst>
          </p:cNvPr>
          <p:cNvSpPr/>
          <p:nvPr/>
        </p:nvSpPr>
        <p:spPr>
          <a:xfrm>
            <a:off x="4807850" y="127879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74E1117E-8C50-4B4B-9626-EFAE5796E3E0}"/>
              </a:ext>
            </a:extLst>
          </p:cNvPr>
          <p:cNvSpPr/>
          <p:nvPr/>
        </p:nvSpPr>
        <p:spPr>
          <a:xfrm>
            <a:off x="6661600" y="158507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323036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kerasãã®ç»åæ¤ç´¢çµæ">
            <a:extLst>
              <a:ext uri="{FF2B5EF4-FFF2-40B4-BE49-F238E27FC236}">
                <a16:creationId xmlns:a16="http://schemas.microsoft.com/office/drawing/2014/main" id="{B2D2357F-0E8D-4C8E-A77F-4468B0DF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977" y="2113265"/>
            <a:ext cx="689580" cy="68958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460ECB7-A7D1-48C6-9496-7F13BDE1C4CE}"/>
              </a:ext>
            </a:extLst>
          </p:cNvPr>
          <p:cNvSpPr>
            <a:spLocks noGrp="1"/>
          </p:cNvSpPr>
          <p:nvPr>
            <p:ph type="title"/>
          </p:nvPr>
        </p:nvSpPr>
        <p:spPr/>
        <p:txBody>
          <a:bodyPr/>
          <a:lstStyle/>
          <a:p>
            <a:r>
              <a:rPr lang="ja-JP" altLang="en-US" dirty="0"/>
              <a:t>モデル（常人）</a:t>
            </a:r>
            <a:endParaRPr lang="en-US" dirty="0"/>
          </a:p>
        </p:txBody>
      </p:sp>
      <p:sp>
        <p:nvSpPr>
          <p:cNvPr id="3" name="コンテンツ プレースホルダー 2">
            <a:extLst>
              <a:ext uri="{FF2B5EF4-FFF2-40B4-BE49-F238E27FC236}">
                <a16:creationId xmlns:a16="http://schemas.microsoft.com/office/drawing/2014/main" id="{99DAFDE3-60A5-4138-B86D-EEB595815E60}"/>
              </a:ext>
            </a:extLst>
          </p:cNvPr>
          <p:cNvSpPr>
            <a:spLocks noGrp="1"/>
          </p:cNvSpPr>
          <p:nvPr>
            <p:ph idx="1"/>
          </p:nvPr>
        </p:nvSpPr>
        <p:spPr>
          <a:xfrm>
            <a:off x="628650" y="1025832"/>
            <a:ext cx="7886700" cy="5680908"/>
          </a:xfrm>
        </p:spPr>
        <p:txBody>
          <a:bodyPr>
            <a:normAutofit/>
          </a:bodyPr>
          <a:lstStyle/>
          <a:p>
            <a:r>
              <a:rPr lang="ja-JP" altLang="en-US" sz="2400" dirty="0"/>
              <a:t>獲得スキルセット</a:t>
            </a:r>
            <a:endParaRPr lang="en-US" altLang="ja-JP" sz="2400" dirty="0"/>
          </a:p>
          <a:p>
            <a:pPr lvl="1"/>
            <a:r>
              <a:rPr lang="ja-JP" altLang="en-US" sz="2000" dirty="0"/>
              <a:t>任意のニューラルネットワークを構築できる</a:t>
            </a:r>
            <a:endParaRPr lang="en-US" sz="2000" dirty="0"/>
          </a:p>
          <a:p>
            <a:endParaRPr lang="en-US" sz="2400" dirty="0"/>
          </a:p>
          <a:p>
            <a:r>
              <a:rPr lang="en-US" sz="2400" dirty="0" err="1"/>
              <a:t>Keras</a:t>
            </a:r>
            <a:r>
              <a:rPr lang="ja-JP" altLang="en-US" sz="2400" dirty="0"/>
              <a:t>でニューラルネットワーク（</a:t>
            </a:r>
            <a:r>
              <a:rPr lang="en-US" altLang="ja-JP" sz="2400" dirty="0"/>
              <a:t>NN</a:t>
            </a:r>
            <a:r>
              <a:rPr lang="ja-JP" altLang="en-US" sz="2400" dirty="0"/>
              <a:t>）の実装</a:t>
            </a:r>
            <a:endParaRPr lang="en-US" altLang="ja-JP" sz="2400" dirty="0"/>
          </a:p>
          <a:p>
            <a:pPr lvl="1"/>
            <a:r>
              <a:rPr lang="en-US" altLang="ja-JP" sz="2000" dirty="0"/>
              <a:t>MLP</a:t>
            </a:r>
            <a:r>
              <a:rPr lang="ja-JP" altLang="en-US" sz="2000" dirty="0"/>
              <a:t>で</a:t>
            </a:r>
            <a:r>
              <a:rPr lang="en-US" altLang="ja-JP" sz="2000" dirty="0" err="1"/>
              <a:t>mnist</a:t>
            </a:r>
            <a:r>
              <a:rPr lang="ja-JP" altLang="en-US" sz="2000" dirty="0"/>
              <a:t>分類</a:t>
            </a:r>
            <a:endParaRPr lang="en-US" altLang="ja-JP" sz="2400" dirty="0"/>
          </a:p>
          <a:p>
            <a:pPr lvl="1"/>
            <a:r>
              <a:rPr lang="en-US" altLang="ja-JP" sz="2000" dirty="0"/>
              <a:t>CNN</a:t>
            </a:r>
            <a:r>
              <a:rPr lang="ja-JP" altLang="en-US" sz="2000" dirty="0"/>
              <a:t>（畳み込みニューラルネットワーク）で</a:t>
            </a:r>
            <a:r>
              <a:rPr lang="en-US" altLang="ja-JP" sz="2000" dirty="0" err="1"/>
              <a:t>mnist</a:t>
            </a:r>
            <a:r>
              <a:rPr lang="ja-JP" altLang="en-US" sz="2000" dirty="0"/>
              <a:t>分類</a:t>
            </a:r>
            <a:endParaRPr lang="en-US" altLang="ja-JP" sz="2400" dirty="0"/>
          </a:p>
          <a:p>
            <a:pPr lvl="1"/>
            <a:r>
              <a:rPr lang="en-US" altLang="ja-JP" sz="2000" dirty="0" err="1"/>
              <a:t>AutoEncoder</a:t>
            </a:r>
            <a:r>
              <a:rPr lang="ja-JP" altLang="en-US" sz="2000" dirty="0"/>
              <a:t>（エンコーダ，デコーダ別々に作るのが難しかった）</a:t>
            </a:r>
            <a:endParaRPr lang="en-US" altLang="ja-JP" sz="2000" dirty="0"/>
          </a:p>
          <a:p>
            <a:pPr lvl="2"/>
            <a:r>
              <a:rPr lang="ja-JP" altLang="en-US" dirty="0"/>
              <a:t>スパース制約</a:t>
            </a:r>
            <a:endParaRPr lang="en-US" altLang="ja-JP" dirty="0"/>
          </a:p>
          <a:p>
            <a:pPr lvl="2"/>
            <a:r>
              <a:rPr lang="en-US" altLang="ja-JP" dirty="0"/>
              <a:t>Deep </a:t>
            </a:r>
            <a:r>
              <a:rPr lang="en-US" altLang="ja-JP" dirty="0" err="1"/>
              <a:t>AutoEncoder</a:t>
            </a:r>
            <a:endParaRPr lang="en-US" altLang="ja-JP" dirty="0"/>
          </a:p>
          <a:p>
            <a:pPr lvl="2"/>
            <a:r>
              <a:rPr lang="en-US" altLang="ja-JP" dirty="0"/>
              <a:t>Convolutional </a:t>
            </a:r>
            <a:r>
              <a:rPr lang="en-US" altLang="ja-JP" dirty="0" err="1"/>
              <a:t>AutoEncoder</a:t>
            </a:r>
            <a:endParaRPr lang="en-US" altLang="ja-JP" dirty="0"/>
          </a:p>
          <a:p>
            <a:pPr lvl="2"/>
            <a:r>
              <a:rPr lang="ja-JP" altLang="en-US" dirty="0"/>
              <a:t>ノイズ除去</a:t>
            </a:r>
            <a:endParaRPr lang="en-US" altLang="ja-JP" dirty="0"/>
          </a:p>
          <a:p>
            <a:pPr lvl="2"/>
            <a:r>
              <a:rPr lang="en-US" altLang="ja-JP" dirty="0"/>
              <a:t>Variational </a:t>
            </a:r>
            <a:r>
              <a:rPr lang="en-US" altLang="ja-JP" dirty="0" err="1"/>
              <a:t>AutoEncoder</a:t>
            </a:r>
            <a:endParaRPr lang="en-US" altLang="ja-JP" dirty="0"/>
          </a:p>
        </p:txBody>
      </p:sp>
      <p:sp>
        <p:nvSpPr>
          <p:cNvPr id="4" name="スライド番号プレースホルダー 3">
            <a:extLst>
              <a:ext uri="{FF2B5EF4-FFF2-40B4-BE49-F238E27FC236}">
                <a16:creationId xmlns:a16="http://schemas.microsoft.com/office/drawing/2014/main" id="{2DF0A246-1D20-40D4-9DDD-F721382FE01E}"/>
              </a:ext>
            </a:extLst>
          </p:cNvPr>
          <p:cNvSpPr>
            <a:spLocks noGrp="1"/>
          </p:cNvSpPr>
          <p:nvPr>
            <p:ph type="sldNum" sz="quarter" idx="12"/>
          </p:nvPr>
        </p:nvSpPr>
        <p:spPr/>
        <p:txBody>
          <a:bodyPr/>
          <a:lstStyle/>
          <a:p>
            <a:fld id="{6CC31726-32D1-4B8E-A9C7-6F5CE3C746E8}" type="slidenum">
              <a:rPr lang="en-US" smtClean="0"/>
              <a:t>9</a:t>
            </a:fld>
            <a:endParaRPr lang="en-US" dirty="0"/>
          </a:p>
        </p:txBody>
      </p:sp>
      <p:sp>
        <p:nvSpPr>
          <p:cNvPr id="7" name="正方形/長方形 6">
            <a:extLst>
              <a:ext uri="{FF2B5EF4-FFF2-40B4-BE49-F238E27FC236}">
                <a16:creationId xmlns:a16="http://schemas.microsoft.com/office/drawing/2014/main" id="{16749EE5-EDC9-415C-874A-C338D6E05012}"/>
              </a:ext>
            </a:extLst>
          </p:cNvPr>
          <p:cNvSpPr/>
          <p:nvPr/>
        </p:nvSpPr>
        <p:spPr>
          <a:xfrm>
            <a:off x="5590170" y="127879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1679916507"/>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2791</TotalTime>
  <Words>1862</Words>
  <Application>Microsoft Office PowerPoint</Application>
  <PresentationFormat>画面に合わせる (4:3)</PresentationFormat>
  <Paragraphs>377</Paragraphs>
  <Slides>39</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メイリオ</vt:lpstr>
      <vt:lpstr>游ゴシック</vt:lpstr>
      <vt:lpstr>Arial</vt:lpstr>
      <vt:lpstr>Calibri</vt:lpstr>
      <vt:lpstr>Cambria Math</vt:lpstr>
      <vt:lpstr>Office Theme</vt:lpstr>
      <vt:lpstr>Workout Roport 最終報告会</vt:lpstr>
      <vt:lpstr>発表の流れ</vt:lpstr>
      <vt:lpstr>三ヶ月で獲得したスキルセット</vt:lpstr>
      <vt:lpstr>Git &amp; Github</vt:lpstr>
      <vt:lpstr>Git &amp; Github</vt:lpstr>
      <vt:lpstr>前処理（ビギナー＆常人）</vt:lpstr>
      <vt:lpstr>前処理（ビギナー＆常人）</vt:lpstr>
      <vt:lpstr>モデル（ビギナー）</vt:lpstr>
      <vt:lpstr>モデル（常人）</vt:lpstr>
      <vt:lpstr>モデル（玄人）</vt:lpstr>
      <vt:lpstr>検証（ビギナー ）</vt:lpstr>
      <vt:lpstr>検証（ビギナー）</vt:lpstr>
      <vt:lpstr>検証（常人）</vt:lpstr>
      <vt:lpstr>SOM講習</vt:lpstr>
      <vt:lpstr>SOMのプログラム</vt:lpstr>
      <vt:lpstr>Qiita記事（final report）</vt:lpstr>
      <vt:lpstr>ベイズの獲得スキルセット</vt:lpstr>
      <vt:lpstr>ベイズの定理</vt:lpstr>
      <vt:lpstr>ベイズの定理</vt:lpstr>
      <vt:lpstr>最尤推定を用いた回帰</vt:lpstr>
      <vt:lpstr>最尤推定を用いた回帰</vt:lpstr>
      <vt:lpstr>最尤推定を用いた回帰</vt:lpstr>
      <vt:lpstr>最尤推定を用いた回帰</vt:lpstr>
      <vt:lpstr>最尤推定を用いた回帰</vt:lpstr>
      <vt:lpstr>最尤推定を用いた回帰</vt:lpstr>
      <vt:lpstr>実験結果</vt:lpstr>
      <vt:lpstr>MAP推定を用いた回帰</vt:lpstr>
      <vt:lpstr>MAP推定を用いた回帰</vt:lpstr>
      <vt:lpstr>MAP推定を用いた回帰</vt:lpstr>
      <vt:lpstr>MAP推定を用いた回帰</vt:lpstr>
      <vt:lpstr>実験結果</vt:lpstr>
      <vt:lpstr>点推定と分布推定の違い</vt:lpstr>
      <vt:lpstr>ベイズ推定を用いた回帰</vt:lpstr>
      <vt:lpstr>ベイズ推定を用いた回帰</vt:lpstr>
      <vt:lpstr>ベイズ推定を用いた回帰</vt:lpstr>
      <vt:lpstr>ベイズ推定を用いた回帰</vt:lpstr>
      <vt:lpstr>実験結果</vt:lpstr>
      <vt:lpstr>実験結果</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aapr7115</dc:creator>
  <cp:lastModifiedBy> </cp:lastModifiedBy>
  <cp:revision>378</cp:revision>
  <dcterms:created xsi:type="dcterms:W3CDTF">2019-08-07T04:02:49Z</dcterms:created>
  <dcterms:modified xsi:type="dcterms:W3CDTF">2019-08-09T09:09:06Z</dcterms:modified>
</cp:coreProperties>
</file>